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087" r:id="rId2"/>
    <p:sldId id="1104" r:id="rId3"/>
    <p:sldId id="1105" r:id="rId4"/>
    <p:sldId id="1116" r:id="rId5"/>
    <p:sldId id="1117" r:id="rId6"/>
    <p:sldId id="1107" r:id="rId7"/>
    <p:sldId id="1118" r:id="rId8"/>
    <p:sldId id="1055" r:id="rId9"/>
    <p:sldId id="1073" r:id="rId10"/>
    <p:sldId id="1078" r:id="rId11"/>
    <p:sldId id="1091" r:id="rId12"/>
    <p:sldId id="1109" r:id="rId13"/>
    <p:sldId id="1110" r:id="rId14"/>
    <p:sldId id="1111" r:id="rId15"/>
    <p:sldId id="1112" r:id="rId16"/>
    <p:sldId id="1113" r:id="rId17"/>
    <p:sldId id="1114" r:id="rId18"/>
    <p:sldId id="1059" r:id="rId19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1E"/>
    <a:srgbClr val="008A3E"/>
    <a:srgbClr val="000000"/>
    <a:srgbClr val="339933"/>
    <a:srgbClr val="0B9A33"/>
    <a:srgbClr val="777777"/>
    <a:srgbClr val="4D4D4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59" autoAdjust="0"/>
    <p:restoredTop sz="89655" autoAdjust="0"/>
  </p:normalViewPr>
  <p:slideViewPr>
    <p:cSldViewPr>
      <p:cViewPr varScale="1">
        <p:scale>
          <a:sx n="77" d="100"/>
          <a:sy n="77" d="100"/>
        </p:scale>
        <p:origin x="64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530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90515" cy="496732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002" y="0"/>
            <a:ext cx="2890514" cy="496732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8116AB-92ED-4B0E-84C7-0B6A911370B8}" type="datetimeFigureOut">
              <a:rPr lang="de-DE"/>
              <a:pPr>
                <a:defRPr/>
              </a:pPr>
              <a:t>07.06.2021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309"/>
            <a:ext cx="2890515" cy="496731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002" y="9428309"/>
            <a:ext cx="2890514" cy="496731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24D6A3-B2F7-429F-9BE6-F4A49951A8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90515" cy="496732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002" y="0"/>
            <a:ext cx="2890514" cy="496732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305E7F-6D3D-45E8-A51C-DC1C0362CAEF}" type="datetimeFigureOut">
              <a:rPr lang="de-DE"/>
              <a:pPr>
                <a:defRPr/>
              </a:pPr>
              <a:t>07.06.2021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437" y="4714953"/>
            <a:ext cx="5336214" cy="4467387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309"/>
            <a:ext cx="2890515" cy="496731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002" y="9428309"/>
            <a:ext cx="2890514" cy="496731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824B04-5817-422A-86A2-6867DF9EE2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ogis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824B04-5817-422A-86A2-6867DF9EE24D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ogis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824B04-5817-422A-86A2-6867DF9EE24D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93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ogis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824B04-5817-422A-86A2-6867DF9EE24D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73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bild bei Großveranstal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0" descr="G-Logo_sw_Transparenz_8_Prozent_Ausschnitt_neu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ieren 5"/>
          <p:cNvGrpSpPr>
            <a:grpSpLocks/>
          </p:cNvGrpSpPr>
          <p:nvPr userDrawn="1"/>
        </p:nvGrpSpPr>
        <p:grpSpPr bwMode="auto">
          <a:xfrm>
            <a:off x="7553325" y="209550"/>
            <a:ext cx="1506538" cy="6210300"/>
            <a:chOff x="7553325" y="209550"/>
            <a:chExt cx="1506538" cy="6210300"/>
          </a:xfrm>
        </p:grpSpPr>
        <p:pic>
          <p:nvPicPr>
            <p:cNvPr id="5" name="Grafik 3" descr="G Logo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53325" y="244475"/>
              <a:ext cx="863600" cy="86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Grafik 4" descr="Zentralverband_Gartenbau_eV_ZVG_senkrecht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493125" y="209550"/>
              <a:ext cx="566738" cy="621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itel 17"/>
          <p:cNvSpPr>
            <a:spLocks noGrp="1"/>
          </p:cNvSpPr>
          <p:nvPr>
            <p:ph type="title"/>
          </p:nvPr>
        </p:nvSpPr>
        <p:spPr>
          <a:xfrm>
            <a:off x="755576" y="1628800"/>
            <a:ext cx="6552728" cy="2952328"/>
          </a:xfrm>
          <a:prstGeom prst="rect">
            <a:avLst/>
          </a:prstGeom>
          <a:effectLst/>
        </p:spPr>
        <p:txBody>
          <a:bodyPr/>
          <a:lstStyle>
            <a:lvl1pPr algn="l">
              <a:lnSpc>
                <a:spcPts val="5500"/>
              </a:lnSpc>
              <a:defRPr sz="5200" b="0" kern="800" spc="0" baseline="0">
                <a:solidFill>
                  <a:srgbClr val="008A3E"/>
                </a:solidFill>
                <a:effectLst/>
                <a:latin typeface="Source Sans Pro" pitchFamily="34" charset="0"/>
              </a:defRPr>
            </a:lvl1pPr>
          </a:lstStyle>
          <a:p>
            <a:r>
              <a:rPr lang="en-US" dirty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fach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 descr="G-Logo_sw_megablass_Ausschnit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5"/>
          <p:cNvGrpSpPr>
            <a:grpSpLocks/>
          </p:cNvGrpSpPr>
          <p:nvPr userDrawn="1"/>
        </p:nvGrpSpPr>
        <p:grpSpPr bwMode="auto">
          <a:xfrm>
            <a:off x="7553325" y="209550"/>
            <a:ext cx="1506538" cy="6210300"/>
            <a:chOff x="7553325" y="209550"/>
            <a:chExt cx="1506538" cy="6210300"/>
          </a:xfrm>
        </p:grpSpPr>
        <p:pic>
          <p:nvPicPr>
            <p:cNvPr id="4" name="Grafik 3" descr="G Logo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53325" y="244475"/>
              <a:ext cx="863600" cy="86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Grafik 4" descr="Zentralverband_Gartenbau_eV_ZVG_senkrecht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493125" y="209550"/>
              <a:ext cx="566738" cy="621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5"/>
          <p:cNvGrpSpPr>
            <a:grpSpLocks/>
          </p:cNvGrpSpPr>
          <p:nvPr userDrawn="1"/>
        </p:nvGrpSpPr>
        <p:grpSpPr bwMode="auto">
          <a:xfrm>
            <a:off x="8226425" y="209550"/>
            <a:ext cx="833438" cy="3435350"/>
            <a:chOff x="7553325" y="209550"/>
            <a:chExt cx="1506538" cy="6210300"/>
          </a:xfrm>
        </p:grpSpPr>
        <p:pic>
          <p:nvPicPr>
            <p:cNvPr id="6" name="Grafik 3" descr="G Logo.t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53325" y="244475"/>
              <a:ext cx="863600" cy="86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Grafik 4" descr="Zentralverband_Gartenbau_eV_ZVG_senkrecht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93125" y="209550"/>
              <a:ext cx="566738" cy="621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4171950" y="6611938"/>
            <a:ext cx="792163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1000" dirty="0">
                <a:latin typeface="Arial" charset="0"/>
                <a:cs typeface="+mn-cs"/>
              </a:rPr>
              <a:t>  </a:t>
            </a:r>
            <a:r>
              <a:rPr lang="de-DE" alt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cs typeface="+mn-cs"/>
              </a:rPr>
              <a:t>Folie </a:t>
            </a:r>
            <a:fld id="{13AFDD8D-8E10-443C-9AAB-F078E9CF5679}" type="slidenum">
              <a:rPr lang="de-DE" alt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cs typeface="+mn-cs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‹Nr.›</a:t>
            </a:fld>
            <a:endParaRPr lang="de-DE" alt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cs typeface="+mn-cs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6002338" y="6613525"/>
            <a:ext cx="3132137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fld id="{708E25EA-64CB-4CCF-A44B-F90B17B09FA9}" type="datetime4">
              <a:rPr lang="de-DE" alt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cs typeface="+mn-cs"/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7. Juni 2021</a:t>
            </a:fld>
            <a:endParaRPr lang="de-DE" alt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cs typeface="+mn-cs"/>
            </a:endParaRPr>
          </a:p>
        </p:txBody>
      </p:sp>
      <p:cxnSp>
        <p:nvCxnSpPr>
          <p:cNvPr id="10" name="Gerade Verbindung 16"/>
          <p:cNvCxnSpPr/>
          <p:nvPr userDrawn="1"/>
        </p:nvCxnSpPr>
        <p:spPr>
          <a:xfrm>
            <a:off x="0" y="6621463"/>
            <a:ext cx="9144000" cy="0"/>
          </a:xfrm>
          <a:prstGeom prst="line">
            <a:avLst/>
          </a:prstGeom>
          <a:ln w="190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67544" y="1628800"/>
            <a:ext cx="8136904" cy="4599224"/>
          </a:xfrm>
          <a:prstGeom prst="rect">
            <a:avLst/>
          </a:prstGeom>
        </p:spPr>
        <p:txBody>
          <a:bodyPr/>
          <a:lstStyle>
            <a:lvl1pPr>
              <a:buClr>
                <a:srgbClr val="0B9A33"/>
              </a:buClr>
              <a:buSzPct val="140000"/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defRPr>
            </a:lvl1pPr>
            <a:lvl2pPr>
              <a:buClr>
                <a:srgbClr val="0B9A33"/>
              </a:buClr>
              <a:buSzPct val="130000"/>
              <a:buFont typeface="Source Sans Pro" pitchFamily="34" charset="0"/>
              <a:buChar char="■"/>
              <a:defRPr sz="2600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defRPr>
            </a:lvl2pPr>
            <a:lvl3pPr>
              <a:buClr>
                <a:srgbClr val="0B9A33"/>
              </a:buClr>
              <a:buFont typeface="Symbol" pitchFamily="18" charset="2"/>
              <a:buChar char="-"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defRPr>
            </a:lvl3pPr>
            <a:lvl4pPr>
              <a:buClr>
                <a:srgbClr val="572381"/>
              </a:buClr>
              <a:defRPr>
                <a:latin typeface="Frutiger 55 Roman" pitchFamily="34" charset="0"/>
              </a:defRPr>
            </a:lvl4pPr>
            <a:lvl5pPr>
              <a:buClr>
                <a:srgbClr val="572381"/>
              </a:buClr>
              <a:defRPr>
                <a:latin typeface="Frutiger 55 Roman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457200" y="246986"/>
            <a:ext cx="6840000" cy="1008112"/>
          </a:xfrm>
          <a:prstGeom prst="rect">
            <a:avLst/>
          </a:prstGeom>
          <a:effectLst/>
        </p:spPr>
        <p:txBody>
          <a:bodyPr/>
          <a:lstStyle>
            <a:lvl1pPr algn="l">
              <a:lnSpc>
                <a:spcPts val="3400"/>
              </a:lnSpc>
              <a:defRPr sz="3400" b="0" kern="800" spc="0" baseline="0">
                <a:solidFill>
                  <a:schemeClr val="bg1">
                    <a:lumMod val="65000"/>
                  </a:schemeClr>
                </a:solidFill>
                <a:effectLst/>
                <a:latin typeface="Source Sans Pro Semibold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0" name="Textplatzhalter 21"/>
          <p:cNvSpPr>
            <a:spLocks noGrp="1"/>
          </p:cNvSpPr>
          <p:nvPr>
            <p:ph type="body" sz="quarter" idx="12"/>
          </p:nvPr>
        </p:nvSpPr>
        <p:spPr>
          <a:xfrm>
            <a:off x="0" y="6613200"/>
            <a:ext cx="4001626" cy="244800"/>
          </a:xfrm>
          <a:prstGeom prst="rect">
            <a:avLst/>
          </a:prstGeom>
        </p:spPr>
        <p:txBody>
          <a:bodyPr/>
          <a:lstStyle>
            <a:lvl1pPr algn="l"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defRPr>
            </a:lvl1pPr>
            <a:lvl2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2pPr>
            <a:lvl3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3pPr>
            <a:lvl4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4pPr>
            <a:lvl5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5pPr>
          </a:lstStyle>
          <a:p>
            <a:pPr lvl="0"/>
            <a:r>
              <a:rPr lang="en-US" altLang="de-DE" dirty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Aufzählungszeichen auf drei Ebe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5"/>
          <p:cNvGrpSpPr>
            <a:grpSpLocks/>
          </p:cNvGrpSpPr>
          <p:nvPr userDrawn="1"/>
        </p:nvGrpSpPr>
        <p:grpSpPr bwMode="auto">
          <a:xfrm>
            <a:off x="8226425" y="209550"/>
            <a:ext cx="833438" cy="3435350"/>
            <a:chOff x="7553325" y="209550"/>
            <a:chExt cx="1506538" cy="6210300"/>
          </a:xfrm>
        </p:grpSpPr>
        <p:pic>
          <p:nvPicPr>
            <p:cNvPr id="6" name="Grafik 3" descr="G Logo.t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53325" y="244475"/>
              <a:ext cx="863600" cy="86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Grafik 4" descr="Zentralverband_Gartenbau_eV_ZVG_senkrecht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93125" y="209550"/>
              <a:ext cx="566738" cy="621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4171950" y="6611938"/>
            <a:ext cx="792163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1000" dirty="0">
                <a:latin typeface="Arial" charset="0"/>
                <a:cs typeface="+mn-cs"/>
              </a:rPr>
              <a:t>  </a:t>
            </a:r>
            <a:r>
              <a:rPr lang="de-DE" alt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cs typeface="+mn-cs"/>
              </a:rPr>
              <a:t>Folie </a:t>
            </a:r>
            <a:fld id="{6D91A1FD-B5A0-4BBF-BAF5-02B46F3DD0B0}" type="slidenum">
              <a:rPr lang="de-DE" alt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cs typeface="+mn-cs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‹Nr.›</a:t>
            </a:fld>
            <a:endParaRPr lang="de-DE" alt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cs typeface="+mn-cs"/>
            </a:endParaRPr>
          </a:p>
        </p:txBody>
      </p:sp>
      <p:cxnSp>
        <p:nvCxnSpPr>
          <p:cNvPr id="9" name="Gerade Verbindung 16"/>
          <p:cNvCxnSpPr/>
          <p:nvPr userDrawn="1"/>
        </p:nvCxnSpPr>
        <p:spPr>
          <a:xfrm>
            <a:off x="0" y="6621463"/>
            <a:ext cx="9144000" cy="0"/>
          </a:xfrm>
          <a:prstGeom prst="line">
            <a:avLst/>
          </a:prstGeom>
          <a:ln w="190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6"/>
          <p:cNvSpPr txBox="1">
            <a:spLocks noChangeArrowheads="1"/>
          </p:cNvSpPr>
          <p:nvPr userDrawn="1"/>
        </p:nvSpPr>
        <p:spPr bwMode="auto">
          <a:xfrm>
            <a:off x="6002338" y="6613525"/>
            <a:ext cx="3132137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fld id="{708E25EA-64CB-4CCF-A44B-F90B17B09FA9}" type="datetime4">
              <a:rPr lang="de-DE" alt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cs typeface="+mn-cs"/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7. Juni 2021</a:t>
            </a:fld>
            <a:endParaRPr lang="de-DE" alt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cs typeface="+mn-cs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67544" y="1628800"/>
            <a:ext cx="8136904" cy="4599224"/>
          </a:xfrm>
          <a:prstGeom prst="rect">
            <a:avLst/>
          </a:prstGeom>
        </p:spPr>
        <p:txBody>
          <a:bodyPr/>
          <a:lstStyle>
            <a:lvl1pPr>
              <a:buClr>
                <a:srgbClr val="00922E"/>
              </a:buClr>
              <a:buSzPct val="100000"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defRPr>
            </a:lvl1pPr>
            <a:lvl2pPr>
              <a:buClr>
                <a:srgbClr val="00922E"/>
              </a:buClr>
              <a:buSzPct val="100000"/>
              <a:buFont typeface="Source Sans Pro" pitchFamily="34" charset="0"/>
              <a:buChar char="■"/>
              <a:defRPr sz="2600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defRPr>
            </a:lvl2pPr>
            <a:lvl3pPr>
              <a:buClr>
                <a:srgbClr val="00922E"/>
              </a:buClr>
              <a:buFont typeface="Symbol" pitchFamily="18" charset="2"/>
              <a:buChar char="-"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defRPr>
            </a:lvl3pPr>
            <a:lvl4pPr>
              <a:buClr>
                <a:srgbClr val="572381"/>
              </a:buClr>
              <a:defRPr>
                <a:latin typeface="Frutiger 55 Roman" pitchFamily="34" charset="0"/>
              </a:defRPr>
            </a:lvl4pPr>
            <a:lvl5pPr>
              <a:buClr>
                <a:srgbClr val="572381"/>
              </a:buClr>
              <a:defRPr>
                <a:latin typeface="Frutiger 55 Roman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0" name="Textplatzhalter 21"/>
          <p:cNvSpPr>
            <a:spLocks noGrp="1"/>
          </p:cNvSpPr>
          <p:nvPr>
            <p:ph type="body" sz="quarter" idx="12"/>
          </p:nvPr>
        </p:nvSpPr>
        <p:spPr>
          <a:xfrm>
            <a:off x="0" y="6613200"/>
            <a:ext cx="4001626" cy="244800"/>
          </a:xfrm>
          <a:prstGeom prst="rect">
            <a:avLst/>
          </a:prstGeom>
        </p:spPr>
        <p:txBody>
          <a:bodyPr/>
          <a:lstStyle>
            <a:lvl1pPr algn="l"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defRPr>
            </a:lvl1pPr>
            <a:lvl2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2pPr>
            <a:lvl3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3pPr>
            <a:lvl4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4pPr>
            <a:lvl5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5pPr>
          </a:lstStyle>
          <a:p>
            <a:pPr lvl="0"/>
            <a:r>
              <a:rPr lang="en-US" altLang="de-DE" dirty="0"/>
              <a:t>Textmasterformate durch Klicken bearbeiten</a:t>
            </a:r>
          </a:p>
        </p:txBody>
      </p:sp>
      <p:sp>
        <p:nvSpPr>
          <p:cNvPr id="21" name="Titel 17"/>
          <p:cNvSpPr>
            <a:spLocks noGrp="1"/>
          </p:cNvSpPr>
          <p:nvPr>
            <p:ph type="title"/>
          </p:nvPr>
        </p:nvSpPr>
        <p:spPr>
          <a:xfrm>
            <a:off x="457200" y="246986"/>
            <a:ext cx="6840000" cy="1008112"/>
          </a:xfrm>
          <a:prstGeom prst="rect">
            <a:avLst/>
          </a:prstGeom>
          <a:effectLst/>
        </p:spPr>
        <p:txBody>
          <a:bodyPr/>
          <a:lstStyle>
            <a:lvl1pPr algn="l">
              <a:lnSpc>
                <a:spcPts val="3400"/>
              </a:lnSpc>
              <a:defRPr sz="3400" b="0" kern="800" spc="0" baseline="0">
                <a:solidFill>
                  <a:schemeClr val="bg1">
                    <a:lumMod val="65000"/>
                  </a:schemeClr>
                </a:solidFill>
                <a:effectLst/>
                <a:latin typeface="Source Sans Pro Semibold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xt links mit Aufzählungszeichen,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>
            <a:grpSpLocks/>
          </p:cNvGrpSpPr>
          <p:nvPr userDrawn="1"/>
        </p:nvGrpSpPr>
        <p:grpSpPr bwMode="auto">
          <a:xfrm>
            <a:off x="8226425" y="209550"/>
            <a:ext cx="833438" cy="3435350"/>
            <a:chOff x="7553325" y="209550"/>
            <a:chExt cx="1506538" cy="6210300"/>
          </a:xfrm>
        </p:grpSpPr>
        <p:pic>
          <p:nvPicPr>
            <p:cNvPr id="7" name="Grafik 3" descr="G Logo.t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53325" y="244475"/>
              <a:ext cx="863600" cy="86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Grafik 4" descr="Zentralverband_Gartenbau_eV_ZVG_senkrecht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93125" y="209550"/>
              <a:ext cx="566738" cy="621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4171950" y="6611938"/>
            <a:ext cx="792163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1000" dirty="0">
                <a:latin typeface="Arial" charset="0"/>
                <a:cs typeface="+mn-cs"/>
              </a:rPr>
              <a:t>  </a:t>
            </a:r>
            <a:r>
              <a:rPr lang="de-DE" alt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cs typeface="+mn-cs"/>
              </a:rPr>
              <a:t>Folie </a:t>
            </a:r>
            <a:fld id="{6E3416AB-0EC9-4985-9310-895C407A9ACC}" type="slidenum">
              <a:rPr lang="de-DE" alt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cs typeface="+mn-cs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‹Nr.›</a:t>
            </a:fld>
            <a:endParaRPr lang="de-DE" alt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cs typeface="+mn-cs"/>
            </a:endParaRPr>
          </a:p>
        </p:txBody>
      </p:sp>
      <p:cxnSp>
        <p:nvCxnSpPr>
          <p:cNvPr id="12" name="Gerade Verbindung 14"/>
          <p:cNvCxnSpPr/>
          <p:nvPr userDrawn="1"/>
        </p:nvCxnSpPr>
        <p:spPr>
          <a:xfrm>
            <a:off x="0" y="6621463"/>
            <a:ext cx="9144000" cy="0"/>
          </a:xfrm>
          <a:prstGeom prst="line">
            <a:avLst/>
          </a:prstGeom>
          <a:ln w="190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6002338" y="6613525"/>
            <a:ext cx="3132137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fld id="{708E25EA-64CB-4CCF-A44B-F90B17B09FA9}" type="datetime4">
              <a:rPr lang="de-DE" alt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cs typeface="+mn-cs"/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7. Juni 2021</a:t>
            </a:fld>
            <a:endParaRPr lang="de-DE" alt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cs typeface="+mn-cs"/>
            </a:endParaRPr>
          </a:p>
        </p:txBody>
      </p:sp>
      <p:sp>
        <p:nvSpPr>
          <p:cNvPr id="10" name="Textplatzhalter 1"/>
          <p:cNvSpPr>
            <a:spLocks noGrp="1"/>
          </p:cNvSpPr>
          <p:nvPr>
            <p:ph type="body" idx="1"/>
          </p:nvPr>
        </p:nvSpPr>
        <p:spPr>
          <a:xfrm>
            <a:off x="467545" y="1628800"/>
            <a:ext cx="3960000" cy="4599200"/>
          </a:xfrm>
          <a:prstGeom prst="rect">
            <a:avLst/>
          </a:prstGeom>
        </p:spPr>
        <p:txBody>
          <a:bodyPr/>
          <a:lstStyle>
            <a:lvl1pPr>
              <a:buClr>
                <a:srgbClr val="00922E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788000" y="1628800"/>
            <a:ext cx="3816000" cy="4599200"/>
          </a:xfrm>
          <a:prstGeom prst="rect">
            <a:avLst/>
          </a:prstGeom>
        </p:spPr>
      </p:sp>
      <p:sp>
        <p:nvSpPr>
          <p:cNvPr id="21" name="Textplatzhalter 21"/>
          <p:cNvSpPr>
            <a:spLocks noGrp="1"/>
          </p:cNvSpPr>
          <p:nvPr>
            <p:ph type="body" sz="quarter" idx="12"/>
          </p:nvPr>
        </p:nvSpPr>
        <p:spPr>
          <a:xfrm>
            <a:off x="0" y="6613200"/>
            <a:ext cx="4001626" cy="244800"/>
          </a:xfrm>
          <a:prstGeom prst="rect">
            <a:avLst/>
          </a:prstGeom>
        </p:spPr>
        <p:txBody>
          <a:bodyPr/>
          <a:lstStyle>
            <a:lvl1pPr algn="l"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defRPr>
            </a:lvl1pPr>
            <a:lvl2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2pPr>
            <a:lvl3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3pPr>
            <a:lvl4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4pPr>
            <a:lvl5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5pPr>
          </a:lstStyle>
          <a:p>
            <a:pPr lvl="0"/>
            <a:r>
              <a:rPr lang="en-US" altLang="de-DE" dirty="0"/>
              <a:t>Textmasterformate durch Klicken bearbeiten</a:t>
            </a:r>
          </a:p>
        </p:txBody>
      </p:sp>
      <p:sp>
        <p:nvSpPr>
          <p:cNvPr id="22" name="Titel 17"/>
          <p:cNvSpPr>
            <a:spLocks noGrp="1"/>
          </p:cNvSpPr>
          <p:nvPr>
            <p:ph type="title"/>
          </p:nvPr>
        </p:nvSpPr>
        <p:spPr>
          <a:xfrm>
            <a:off x="457200" y="246986"/>
            <a:ext cx="6840000" cy="1008112"/>
          </a:xfrm>
          <a:prstGeom prst="rect">
            <a:avLst/>
          </a:prstGeom>
          <a:effectLst/>
        </p:spPr>
        <p:txBody>
          <a:bodyPr/>
          <a:lstStyle>
            <a:lvl1pPr algn="l">
              <a:lnSpc>
                <a:spcPts val="3400"/>
              </a:lnSpc>
              <a:defRPr sz="3400" b="0" kern="800" spc="0" baseline="0">
                <a:solidFill>
                  <a:schemeClr val="bg1">
                    <a:lumMod val="65000"/>
                  </a:schemeClr>
                </a:solidFill>
                <a:effectLst/>
                <a:latin typeface="Source Sans Pro Semibold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xt links,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>
            <a:grpSpLocks/>
          </p:cNvGrpSpPr>
          <p:nvPr userDrawn="1"/>
        </p:nvGrpSpPr>
        <p:grpSpPr bwMode="auto">
          <a:xfrm>
            <a:off x="8226425" y="209550"/>
            <a:ext cx="833438" cy="3435350"/>
            <a:chOff x="7553325" y="209550"/>
            <a:chExt cx="1506538" cy="6210300"/>
          </a:xfrm>
        </p:grpSpPr>
        <p:pic>
          <p:nvPicPr>
            <p:cNvPr id="7" name="Grafik 3" descr="G Logo.t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53325" y="244475"/>
              <a:ext cx="863600" cy="86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Grafik 4" descr="Zentralverband_Gartenbau_eV_ZVG_senkrecht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93125" y="209550"/>
              <a:ext cx="566738" cy="621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16"/>
          <p:cNvSpPr txBox="1">
            <a:spLocks noChangeArrowheads="1"/>
          </p:cNvSpPr>
          <p:nvPr userDrawn="1"/>
        </p:nvSpPr>
        <p:spPr bwMode="auto">
          <a:xfrm>
            <a:off x="4171950" y="6611938"/>
            <a:ext cx="792163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1000" dirty="0">
                <a:latin typeface="Arial" charset="0"/>
                <a:cs typeface="+mn-cs"/>
              </a:rPr>
              <a:t>  </a:t>
            </a:r>
            <a:r>
              <a:rPr lang="de-DE" alt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cs typeface="+mn-cs"/>
              </a:rPr>
              <a:t>Folie </a:t>
            </a:r>
            <a:fld id="{DB98E6AA-8CE1-44DF-934D-D496BB887295}" type="slidenum">
              <a:rPr lang="de-DE" alt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cs typeface="+mn-cs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‹Nr.›</a:t>
            </a:fld>
            <a:endParaRPr lang="de-DE" alt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cs typeface="+mn-cs"/>
            </a:endParaRPr>
          </a:p>
        </p:txBody>
      </p:sp>
      <p:cxnSp>
        <p:nvCxnSpPr>
          <p:cNvPr id="12" name="Gerade Verbindung 14"/>
          <p:cNvCxnSpPr/>
          <p:nvPr userDrawn="1"/>
        </p:nvCxnSpPr>
        <p:spPr>
          <a:xfrm>
            <a:off x="0" y="6621463"/>
            <a:ext cx="9144000" cy="0"/>
          </a:xfrm>
          <a:prstGeom prst="line">
            <a:avLst/>
          </a:prstGeom>
          <a:ln w="190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6002338" y="6613525"/>
            <a:ext cx="3132137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fld id="{708E25EA-64CB-4CCF-A44B-F90B17B09FA9}" type="datetime4">
              <a:rPr lang="de-DE" alt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cs typeface="+mn-cs"/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7. Juni 2021</a:t>
            </a:fld>
            <a:endParaRPr lang="de-DE" alt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cs typeface="+mn-cs"/>
            </a:endParaRPr>
          </a:p>
        </p:txBody>
      </p:sp>
      <p:sp>
        <p:nvSpPr>
          <p:cNvPr id="10" name="Textplatzhalter 1"/>
          <p:cNvSpPr>
            <a:spLocks noGrp="1"/>
          </p:cNvSpPr>
          <p:nvPr>
            <p:ph type="body" idx="1"/>
          </p:nvPr>
        </p:nvSpPr>
        <p:spPr>
          <a:xfrm>
            <a:off x="467545" y="1628800"/>
            <a:ext cx="3960000" cy="4599200"/>
          </a:xfrm>
          <a:prstGeom prst="rect">
            <a:avLst/>
          </a:prstGeom>
        </p:spPr>
        <p:txBody>
          <a:bodyPr/>
          <a:lstStyle>
            <a:lvl1pPr>
              <a:buClr>
                <a:srgbClr val="0B9A33"/>
              </a:buClr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788000" y="1628800"/>
            <a:ext cx="3816000" cy="4599200"/>
          </a:xfrm>
          <a:prstGeom prst="rect">
            <a:avLst/>
          </a:prstGeom>
        </p:spPr>
      </p:sp>
      <p:sp>
        <p:nvSpPr>
          <p:cNvPr id="21" name="Textplatzhalter 21"/>
          <p:cNvSpPr>
            <a:spLocks noGrp="1"/>
          </p:cNvSpPr>
          <p:nvPr>
            <p:ph type="body" sz="quarter" idx="12"/>
          </p:nvPr>
        </p:nvSpPr>
        <p:spPr>
          <a:xfrm>
            <a:off x="0" y="6613200"/>
            <a:ext cx="4001626" cy="244800"/>
          </a:xfrm>
          <a:prstGeom prst="rect">
            <a:avLst/>
          </a:prstGeom>
        </p:spPr>
        <p:txBody>
          <a:bodyPr/>
          <a:lstStyle>
            <a:lvl1pPr algn="l"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defRPr>
            </a:lvl1pPr>
            <a:lvl2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2pPr>
            <a:lvl3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3pPr>
            <a:lvl4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4pPr>
            <a:lvl5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5pPr>
          </a:lstStyle>
          <a:p>
            <a:pPr lvl="0"/>
            <a:r>
              <a:rPr lang="en-US" altLang="de-DE" dirty="0"/>
              <a:t>Textmasterformate durch Klicken bearbeiten</a:t>
            </a:r>
          </a:p>
        </p:txBody>
      </p:sp>
      <p:sp>
        <p:nvSpPr>
          <p:cNvPr id="19" name="Titel 17"/>
          <p:cNvSpPr>
            <a:spLocks noGrp="1"/>
          </p:cNvSpPr>
          <p:nvPr>
            <p:ph type="title"/>
          </p:nvPr>
        </p:nvSpPr>
        <p:spPr>
          <a:xfrm>
            <a:off x="457200" y="246986"/>
            <a:ext cx="6840000" cy="1008112"/>
          </a:xfrm>
          <a:prstGeom prst="rect">
            <a:avLst/>
          </a:prstGeom>
          <a:effectLst/>
        </p:spPr>
        <p:txBody>
          <a:bodyPr/>
          <a:lstStyle>
            <a:lvl1pPr algn="l">
              <a:lnSpc>
                <a:spcPts val="3400"/>
              </a:lnSpc>
              <a:defRPr sz="3400" b="0" kern="800" spc="0" baseline="0">
                <a:solidFill>
                  <a:schemeClr val="bg1">
                    <a:lumMod val="65000"/>
                  </a:schemeClr>
                </a:solidFill>
                <a:effectLst/>
                <a:latin typeface="Source Sans Pro Semibold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Bild links, Text rechts mit 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>
            <a:grpSpLocks/>
          </p:cNvGrpSpPr>
          <p:nvPr userDrawn="1"/>
        </p:nvGrpSpPr>
        <p:grpSpPr bwMode="auto">
          <a:xfrm>
            <a:off x="8226425" y="209550"/>
            <a:ext cx="833438" cy="3435350"/>
            <a:chOff x="7553325" y="209550"/>
            <a:chExt cx="1506538" cy="6210300"/>
          </a:xfrm>
        </p:grpSpPr>
        <p:pic>
          <p:nvPicPr>
            <p:cNvPr id="7" name="Grafik 3" descr="G Logo.t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53325" y="244475"/>
              <a:ext cx="863600" cy="86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Grafik 4" descr="Zentralverband_Gartenbau_eV_ZVG_senkrecht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93125" y="209550"/>
              <a:ext cx="566738" cy="621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16"/>
          <p:cNvSpPr txBox="1">
            <a:spLocks noChangeArrowheads="1"/>
          </p:cNvSpPr>
          <p:nvPr userDrawn="1"/>
        </p:nvSpPr>
        <p:spPr bwMode="auto">
          <a:xfrm>
            <a:off x="4171950" y="6611938"/>
            <a:ext cx="792163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1000" dirty="0">
                <a:latin typeface="Arial" charset="0"/>
                <a:cs typeface="+mn-cs"/>
              </a:rPr>
              <a:t>  </a:t>
            </a:r>
            <a:r>
              <a:rPr lang="de-DE" alt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cs typeface="+mn-cs"/>
              </a:rPr>
              <a:t>Folie </a:t>
            </a:r>
            <a:fld id="{B42C5253-AA08-4274-A243-CA17658CAF53}" type="slidenum">
              <a:rPr lang="de-DE" alt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cs typeface="+mn-cs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‹Nr.›</a:t>
            </a:fld>
            <a:endParaRPr lang="de-DE" alt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cs typeface="+mn-cs"/>
            </a:endParaRPr>
          </a:p>
        </p:txBody>
      </p:sp>
      <p:cxnSp>
        <p:nvCxnSpPr>
          <p:cNvPr id="12" name="Gerade Verbindung 12"/>
          <p:cNvCxnSpPr/>
          <p:nvPr userDrawn="1"/>
        </p:nvCxnSpPr>
        <p:spPr>
          <a:xfrm>
            <a:off x="0" y="6621463"/>
            <a:ext cx="9144000" cy="0"/>
          </a:xfrm>
          <a:prstGeom prst="line">
            <a:avLst/>
          </a:prstGeom>
          <a:ln w="190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6002338" y="6613525"/>
            <a:ext cx="3132137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fld id="{708E25EA-64CB-4CCF-A44B-F90B17B09FA9}" type="datetime4">
              <a:rPr lang="de-DE" alt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cs typeface="+mn-cs"/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7. Juni 2021</a:t>
            </a:fld>
            <a:endParaRPr lang="de-DE" alt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cs typeface="+mn-cs"/>
            </a:endParaRPr>
          </a:p>
        </p:txBody>
      </p:sp>
      <p:sp>
        <p:nvSpPr>
          <p:cNvPr id="8" name="Textplatzhalter 1"/>
          <p:cNvSpPr>
            <a:spLocks noGrp="1"/>
          </p:cNvSpPr>
          <p:nvPr>
            <p:ph type="body" idx="1"/>
          </p:nvPr>
        </p:nvSpPr>
        <p:spPr>
          <a:xfrm>
            <a:off x="4788024" y="1628800"/>
            <a:ext cx="3816000" cy="4599200"/>
          </a:xfrm>
          <a:prstGeom prst="rect">
            <a:avLst/>
          </a:prstGeom>
        </p:spPr>
        <p:txBody>
          <a:bodyPr/>
          <a:lstStyle>
            <a:lvl1pPr>
              <a:buClr>
                <a:srgbClr val="00922E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67544" y="1628800"/>
            <a:ext cx="3960813" cy="4599200"/>
          </a:xfrm>
          <a:prstGeom prst="rect">
            <a:avLst/>
          </a:prstGeom>
        </p:spPr>
      </p:sp>
      <p:sp>
        <p:nvSpPr>
          <p:cNvPr id="21" name="Textplatzhalter 21"/>
          <p:cNvSpPr>
            <a:spLocks noGrp="1"/>
          </p:cNvSpPr>
          <p:nvPr>
            <p:ph type="body" sz="quarter" idx="12"/>
          </p:nvPr>
        </p:nvSpPr>
        <p:spPr>
          <a:xfrm>
            <a:off x="0" y="6613200"/>
            <a:ext cx="4001626" cy="244800"/>
          </a:xfrm>
          <a:prstGeom prst="rect">
            <a:avLst/>
          </a:prstGeom>
        </p:spPr>
        <p:txBody>
          <a:bodyPr/>
          <a:lstStyle>
            <a:lvl1pPr algn="l"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defRPr>
            </a:lvl1pPr>
            <a:lvl2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2pPr>
            <a:lvl3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3pPr>
            <a:lvl4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4pPr>
            <a:lvl5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5pPr>
          </a:lstStyle>
          <a:p>
            <a:pPr lvl="0"/>
            <a:r>
              <a:rPr lang="en-US" altLang="de-DE" dirty="0"/>
              <a:t>Textmasterformate durch Klicken bearbeiten</a:t>
            </a:r>
          </a:p>
        </p:txBody>
      </p:sp>
      <p:sp>
        <p:nvSpPr>
          <p:cNvPr id="22" name="Titel 17"/>
          <p:cNvSpPr>
            <a:spLocks noGrp="1"/>
          </p:cNvSpPr>
          <p:nvPr>
            <p:ph type="title"/>
          </p:nvPr>
        </p:nvSpPr>
        <p:spPr>
          <a:xfrm>
            <a:off x="457200" y="246986"/>
            <a:ext cx="6840000" cy="1008112"/>
          </a:xfrm>
          <a:prstGeom prst="rect">
            <a:avLst/>
          </a:prstGeom>
          <a:effectLst/>
        </p:spPr>
        <p:txBody>
          <a:bodyPr/>
          <a:lstStyle>
            <a:lvl1pPr algn="l">
              <a:lnSpc>
                <a:spcPts val="3400"/>
              </a:lnSpc>
              <a:defRPr sz="3400" b="0" kern="800" spc="0" baseline="0">
                <a:solidFill>
                  <a:schemeClr val="bg1">
                    <a:lumMod val="65000"/>
                  </a:schemeClr>
                </a:solidFill>
                <a:effectLst/>
                <a:latin typeface="Source Sans Pro Semibold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,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>
            <a:grpSpLocks/>
          </p:cNvGrpSpPr>
          <p:nvPr userDrawn="1"/>
        </p:nvGrpSpPr>
        <p:grpSpPr bwMode="auto">
          <a:xfrm>
            <a:off x="8226425" y="209550"/>
            <a:ext cx="833438" cy="3435350"/>
            <a:chOff x="7553325" y="209550"/>
            <a:chExt cx="1506538" cy="6210300"/>
          </a:xfrm>
        </p:grpSpPr>
        <p:pic>
          <p:nvPicPr>
            <p:cNvPr id="7" name="Grafik 3" descr="G Logo.t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53325" y="244475"/>
              <a:ext cx="863600" cy="86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Grafik 4" descr="Zentralverband_Gartenbau_eV_ZVG_senkrecht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93125" y="209550"/>
              <a:ext cx="566738" cy="621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16"/>
          <p:cNvSpPr txBox="1">
            <a:spLocks noChangeArrowheads="1"/>
          </p:cNvSpPr>
          <p:nvPr userDrawn="1"/>
        </p:nvSpPr>
        <p:spPr bwMode="auto">
          <a:xfrm>
            <a:off x="4171950" y="6611938"/>
            <a:ext cx="792163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1000" dirty="0">
                <a:latin typeface="Arial" charset="0"/>
                <a:cs typeface="+mn-cs"/>
              </a:rPr>
              <a:t>  </a:t>
            </a:r>
            <a:r>
              <a:rPr lang="de-DE" alt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cs typeface="+mn-cs"/>
              </a:rPr>
              <a:t>Folie </a:t>
            </a:r>
            <a:fld id="{B4D0CB5E-4288-4143-9073-9702517ED462}" type="slidenum">
              <a:rPr lang="de-DE" alt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cs typeface="+mn-cs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‹Nr.›</a:t>
            </a:fld>
            <a:endParaRPr lang="de-DE" alt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cs typeface="+mn-cs"/>
            </a:endParaRPr>
          </a:p>
        </p:txBody>
      </p:sp>
      <p:cxnSp>
        <p:nvCxnSpPr>
          <p:cNvPr id="12" name="Gerade Verbindung 12"/>
          <p:cNvCxnSpPr/>
          <p:nvPr userDrawn="1"/>
        </p:nvCxnSpPr>
        <p:spPr>
          <a:xfrm>
            <a:off x="0" y="6621463"/>
            <a:ext cx="9144000" cy="0"/>
          </a:xfrm>
          <a:prstGeom prst="line">
            <a:avLst/>
          </a:prstGeom>
          <a:ln w="190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6002338" y="6613525"/>
            <a:ext cx="3132137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fld id="{708E25EA-64CB-4CCF-A44B-F90B17B09FA9}" type="datetime4">
              <a:rPr lang="de-DE" alt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cs typeface="+mn-cs"/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7. Juni 2021</a:t>
            </a:fld>
            <a:endParaRPr lang="de-DE" alt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cs typeface="+mn-cs"/>
            </a:endParaRPr>
          </a:p>
        </p:txBody>
      </p:sp>
      <p:sp>
        <p:nvSpPr>
          <p:cNvPr id="8" name="Textplatzhalter 1"/>
          <p:cNvSpPr>
            <a:spLocks noGrp="1"/>
          </p:cNvSpPr>
          <p:nvPr>
            <p:ph type="body" idx="1"/>
          </p:nvPr>
        </p:nvSpPr>
        <p:spPr>
          <a:xfrm>
            <a:off x="4788024" y="1628800"/>
            <a:ext cx="3816000" cy="4599200"/>
          </a:xfrm>
          <a:prstGeom prst="rect">
            <a:avLst/>
          </a:prstGeom>
        </p:spPr>
        <p:txBody>
          <a:bodyPr/>
          <a:lstStyle>
            <a:lvl1pPr>
              <a:buClr>
                <a:srgbClr val="0B9A33"/>
              </a:buClr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67544" y="1628800"/>
            <a:ext cx="3960813" cy="4599200"/>
          </a:xfrm>
          <a:prstGeom prst="rect">
            <a:avLst/>
          </a:prstGeom>
          <a:noFill/>
        </p:spPr>
      </p:sp>
      <p:sp>
        <p:nvSpPr>
          <p:cNvPr id="21" name="Textplatzhalter 21"/>
          <p:cNvSpPr>
            <a:spLocks noGrp="1"/>
          </p:cNvSpPr>
          <p:nvPr>
            <p:ph type="body" sz="quarter" idx="12"/>
          </p:nvPr>
        </p:nvSpPr>
        <p:spPr>
          <a:xfrm>
            <a:off x="0" y="6613200"/>
            <a:ext cx="4001626" cy="244800"/>
          </a:xfrm>
          <a:prstGeom prst="rect">
            <a:avLst/>
          </a:prstGeom>
        </p:spPr>
        <p:txBody>
          <a:bodyPr/>
          <a:lstStyle>
            <a:lvl1pPr algn="l"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defRPr>
            </a:lvl1pPr>
            <a:lvl2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2pPr>
            <a:lvl3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3pPr>
            <a:lvl4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4pPr>
            <a:lvl5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5pPr>
          </a:lstStyle>
          <a:p>
            <a:pPr lvl="0"/>
            <a:r>
              <a:rPr lang="en-US" altLang="de-DE" dirty="0"/>
              <a:t>Textmasterformate durch Klicken bearbeiten</a:t>
            </a:r>
          </a:p>
        </p:txBody>
      </p:sp>
      <p:sp>
        <p:nvSpPr>
          <p:cNvPr id="19" name="Titel 17"/>
          <p:cNvSpPr>
            <a:spLocks noGrp="1"/>
          </p:cNvSpPr>
          <p:nvPr>
            <p:ph type="title"/>
          </p:nvPr>
        </p:nvSpPr>
        <p:spPr>
          <a:xfrm>
            <a:off x="457200" y="246986"/>
            <a:ext cx="6840000" cy="1008112"/>
          </a:xfrm>
          <a:prstGeom prst="rect">
            <a:avLst/>
          </a:prstGeom>
          <a:effectLst/>
        </p:spPr>
        <p:txBody>
          <a:bodyPr/>
          <a:lstStyle>
            <a:lvl1pPr algn="l">
              <a:lnSpc>
                <a:spcPts val="3400"/>
              </a:lnSpc>
              <a:defRPr sz="3400" b="0" kern="800" spc="0" baseline="0">
                <a:solidFill>
                  <a:schemeClr val="bg1">
                    <a:lumMod val="65000"/>
                  </a:schemeClr>
                </a:solidFill>
                <a:effectLst/>
                <a:latin typeface="Source Sans Pro Semibold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5"/>
          <p:cNvGrpSpPr>
            <a:grpSpLocks/>
          </p:cNvGrpSpPr>
          <p:nvPr userDrawn="1"/>
        </p:nvGrpSpPr>
        <p:grpSpPr bwMode="auto">
          <a:xfrm>
            <a:off x="8226425" y="209550"/>
            <a:ext cx="833438" cy="3435350"/>
            <a:chOff x="7553325" y="209550"/>
            <a:chExt cx="1506538" cy="6210300"/>
          </a:xfrm>
        </p:grpSpPr>
        <p:pic>
          <p:nvPicPr>
            <p:cNvPr id="4" name="Grafik 3" descr="G Logo.t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53325" y="244475"/>
              <a:ext cx="863600" cy="86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Grafik 4" descr="Zentralverband_Gartenbau_eV_ZVG_senkrecht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93125" y="209550"/>
              <a:ext cx="566738" cy="621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4171950" y="6611938"/>
            <a:ext cx="792163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1000" dirty="0">
                <a:latin typeface="Arial" charset="0"/>
                <a:cs typeface="+mn-cs"/>
              </a:rPr>
              <a:t>  </a:t>
            </a:r>
            <a:r>
              <a:rPr lang="de-DE" alt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cs typeface="+mn-cs"/>
              </a:rPr>
              <a:t>Folie </a:t>
            </a:r>
            <a:fld id="{F55A8DA0-B71A-4FEE-9457-643E53F136E6}" type="slidenum">
              <a:rPr lang="de-DE" alt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cs typeface="+mn-cs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‹Nr.›</a:t>
            </a:fld>
            <a:endParaRPr lang="de-DE" alt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cs typeface="+mn-cs"/>
            </a:endParaRPr>
          </a:p>
        </p:txBody>
      </p:sp>
      <p:cxnSp>
        <p:nvCxnSpPr>
          <p:cNvPr id="7" name="Gerade Verbindung 13"/>
          <p:cNvCxnSpPr/>
          <p:nvPr userDrawn="1"/>
        </p:nvCxnSpPr>
        <p:spPr>
          <a:xfrm>
            <a:off x="0" y="6621463"/>
            <a:ext cx="9144000" cy="0"/>
          </a:xfrm>
          <a:prstGeom prst="line">
            <a:avLst/>
          </a:prstGeom>
          <a:ln w="190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6002338" y="6613525"/>
            <a:ext cx="3132137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fld id="{708E25EA-64CB-4CCF-A44B-F90B17B09FA9}" type="datetime4">
              <a:rPr lang="de-DE" alt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cs typeface="+mn-cs"/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7. Juni 2021</a:t>
            </a:fld>
            <a:endParaRPr lang="de-DE" altLang="de-DE" sz="10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cs typeface="+mn-cs"/>
            </a:endParaRPr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12"/>
          </p:nvPr>
        </p:nvSpPr>
        <p:spPr>
          <a:xfrm>
            <a:off x="0" y="6613200"/>
            <a:ext cx="4001626" cy="244800"/>
          </a:xfrm>
          <a:prstGeom prst="rect">
            <a:avLst/>
          </a:prstGeom>
        </p:spPr>
        <p:txBody>
          <a:bodyPr/>
          <a:lstStyle>
            <a:lvl1pPr algn="l"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defRPr>
            </a:lvl1pPr>
            <a:lvl2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2pPr>
            <a:lvl3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3pPr>
            <a:lvl4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4pPr>
            <a:lvl5pPr algn="l">
              <a:buNone/>
              <a:defRPr sz="2300">
                <a:solidFill>
                  <a:srgbClr val="572381"/>
                </a:solidFill>
                <a:latin typeface="Copperplate Gothic Bold" pitchFamily="34" charset="0"/>
              </a:defRPr>
            </a:lvl5pPr>
          </a:lstStyle>
          <a:p>
            <a:pPr lvl="0"/>
            <a:r>
              <a:rPr lang="en-US" altLang="de-DE" dirty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539553" y="1556793"/>
            <a:ext cx="7272808" cy="513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009618"/>
                </a:solidFill>
                <a:effectLst/>
                <a:uLnTx/>
                <a:uFillTx/>
                <a:latin typeface="Source Sans Pro" pitchFamily="34" charset="0"/>
                <a:ea typeface="+mn-ea"/>
                <a:cs typeface="Arial" charset="0"/>
              </a:rPr>
              <a:t>Der Weg zur CO2 -</a:t>
            </a:r>
          </a:p>
          <a:p>
            <a:pPr marL="0" marR="0" lvl="0" indent="0" algn="ctr" defTabSz="914400" rtl="0" eaLnBrk="1" fontAlgn="base" latinLnBrk="0" hangingPunct="1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009618"/>
                </a:solidFill>
                <a:effectLst/>
                <a:uLnTx/>
                <a:uFillTx/>
                <a:latin typeface="Source Sans Pro" pitchFamily="34" charset="0"/>
                <a:ea typeface="+mn-ea"/>
                <a:cs typeface="Arial" charset="0"/>
              </a:rPr>
              <a:t>Neutralität im Gartenbau</a:t>
            </a:r>
          </a:p>
          <a:p>
            <a:pPr marL="0" marR="0" lvl="0" indent="0" algn="ctr" defTabSz="914400" rtl="0" eaLnBrk="1" fontAlgn="base" latinLnBrk="0" hangingPunct="1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srgbClr val="009618"/>
              </a:solidFill>
              <a:effectLst/>
              <a:uLnTx/>
              <a:uFillTx/>
              <a:latin typeface="Source Sans Pro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4000" b="1" dirty="0">
              <a:solidFill>
                <a:srgbClr val="009618"/>
              </a:solidFill>
              <a:latin typeface="Source Sans Pro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dirty="0">
                <a:solidFill>
                  <a:srgbClr val="009618"/>
                </a:solidFill>
                <a:latin typeface="Source Sans Pro" pitchFamily="34" charset="0"/>
              </a:rPr>
              <a:t>9. Juni 2021</a:t>
            </a:r>
          </a:p>
          <a:p>
            <a:pPr marL="0" marR="0" lvl="0" indent="0" algn="ctr" defTabSz="914400" rtl="0" eaLnBrk="1" fontAlgn="base" latinLnBrk="0" hangingPunct="1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09618"/>
                </a:solidFill>
                <a:effectLst/>
                <a:uLnTx/>
                <a:uFillTx/>
                <a:latin typeface="Source Sans Pro" pitchFamily="34" charset="0"/>
                <a:ea typeface="+mn-ea"/>
                <a:cs typeface="Arial" charset="0"/>
              </a:rPr>
              <a:t>Klimaschutzgesetz</a:t>
            </a:r>
          </a:p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09618"/>
                </a:solidFill>
                <a:effectLst/>
                <a:uLnTx/>
                <a:uFillTx/>
                <a:latin typeface="Source Sans Pro" pitchFamily="34" charset="0"/>
                <a:ea typeface="+mn-ea"/>
                <a:cs typeface="Arial" charset="0"/>
              </a:rPr>
              <a:t>  Brennstoffemissionshandelsgesetz mit Carbon-Leakage-Verordnung </a:t>
            </a:r>
            <a:b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09618"/>
                </a:solidFill>
                <a:effectLst/>
                <a:uLnTx/>
                <a:uFillTx/>
                <a:latin typeface="Source Sans Pro" pitchFamily="34" charset="0"/>
                <a:ea typeface="+mn-ea"/>
                <a:cs typeface="Arial" charset="0"/>
              </a:rPr>
            </a:b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09618"/>
                </a:solidFill>
                <a:effectLst/>
                <a:uLnTx/>
                <a:uFillTx/>
                <a:latin typeface="Source Sans Pro" pitchFamily="34" charset="0"/>
                <a:ea typeface="+mn-ea"/>
                <a:cs typeface="Arial" charset="0"/>
              </a:rPr>
              <a:t>(CO2 Bepreisung) </a:t>
            </a:r>
          </a:p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09618"/>
                </a:solidFill>
                <a:effectLst/>
                <a:uLnTx/>
                <a:uFillTx/>
                <a:latin typeface="Source Sans Pro" pitchFamily="34" charset="0"/>
                <a:ea typeface="+mn-ea"/>
                <a:cs typeface="Arial" charset="0"/>
              </a:rPr>
              <a:t>alternative Energien, Energieeffizienz</a:t>
            </a:r>
          </a:p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009618"/>
              </a:solidFill>
              <a:effectLst/>
              <a:uLnTx/>
              <a:uFillTx/>
              <a:latin typeface="Source Sans Pro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solidFill>
                  <a:srgbClr val="009618"/>
                </a:solidFill>
                <a:latin typeface="Source Sans Pro" pitchFamily="34" charset="0"/>
              </a:rPr>
              <a:t>Dr. Hans Joachim Brinkjans</a:t>
            </a: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9618"/>
              </a:solidFill>
              <a:effectLst/>
              <a:uLnTx/>
              <a:uFillTx/>
              <a:latin typeface="Source Sans Pro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009618"/>
              </a:solidFill>
              <a:effectLst/>
              <a:uLnTx/>
              <a:uFillTx/>
              <a:latin typeface="Source Sans Pro" pitchFamily="34" charset="0"/>
              <a:ea typeface="+mn-ea"/>
              <a:cs typeface="Arial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4D49FE-115E-48E6-ADED-B6ED965A4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602" y="2636912"/>
            <a:ext cx="1504709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0951A3F-18B7-4A8F-BE3D-99BE02BF53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548" y="836712"/>
            <a:ext cx="8136904" cy="5616624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9A33"/>
              </a:buClr>
              <a:buSzPct val="140000"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BEHG Entlastung: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9A33"/>
              </a:buClr>
              <a:buSzPct val="140000"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2"/>
                </a:solidFill>
              </a:rPr>
              <a:t>§ 11 Absatz 3:</a:t>
            </a:r>
            <a:br>
              <a:rPr lang="de-DE" sz="2400" dirty="0">
                <a:solidFill>
                  <a:schemeClr val="tx2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„Die Bundesregierung wird ermächtigt, durch </a:t>
            </a:r>
            <a:r>
              <a:rPr lang="de-DE" sz="2400" b="1" dirty="0">
                <a:solidFill>
                  <a:schemeClr val="tx1"/>
                </a:solidFill>
              </a:rPr>
              <a:t>Rechtsverordnung</a:t>
            </a:r>
            <a:r>
              <a:rPr lang="de-DE" sz="2400" dirty="0">
                <a:solidFill>
                  <a:schemeClr val="tx1"/>
                </a:solidFill>
              </a:rPr>
              <a:t>, die nicht der Zustimmung des Bundesrates bedarf, die erforderlichen </a:t>
            </a:r>
            <a:r>
              <a:rPr lang="de-DE" sz="2400" b="1" dirty="0">
                <a:solidFill>
                  <a:schemeClr val="tx1"/>
                </a:solidFill>
              </a:rPr>
              <a:t>Maßnahmen zur Vermeidung von Carbon-</a:t>
            </a:r>
            <a:r>
              <a:rPr lang="de-DE" sz="2400" b="1" dirty="0" err="1">
                <a:solidFill>
                  <a:schemeClr val="tx1"/>
                </a:solidFill>
              </a:rPr>
              <a:t>Leakage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und zum Erhalt der grenzüberschreitenden Wettbewerbsfähigkeit betroffener Unternehmen zu regeln. Die Maßnahmen sollen </a:t>
            </a:r>
            <a:r>
              <a:rPr lang="de-DE" sz="2400" b="1" dirty="0">
                <a:solidFill>
                  <a:schemeClr val="tx1"/>
                </a:solidFill>
              </a:rPr>
              <a:t>vorrangig durch finanzielle  Unterstützung für klimafreundliche Investitionen </a:t>
            </a:r>
            <a:r>
              <a:rPr lang="de-DE" sz="2400" dirty="0">
                <a:solidFill>
                  <a:schemeClr val="tx1"/>
                </a:solidFill>
              </a:rPr>
              <a:t>erfolgen. …“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4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C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A3213FB-902E-4717-A2D1-1ED1E6A5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986"/>
            <a:ext cx="6840000" cy="509794"/>
          </a:xfrm>
        </p:spPr>
        <p:txBody>
          <a:bodyPr/>
          <a:lstStyle/>
          <a:p>
            <a:r>
              <a:rPr lang="de-DE" sz="2800" dirty="0">
                <a:solidFill>
                  <a:srgbClr val="005F1E"/>
                </a:solidFill>
              </a:rPr>
              <a:t>CO2-Bepreisung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B043F7-97DD-4F77-82AB-DBB97BFC08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89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0951A3F-18B7-4A8F-BE3D-99BE02BF53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80728"/>
            <a:ext cx="8136904" cy="5398762"/>
          </a:xfrm>
        </p:spPr>
        <p:txBody>
          <a:bodyPr/>
          <a:lstStyle/>
          <a:p>
            <a:pPr marL="0" indent="0"/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Entwurf BEHG Carbon </a:t>
            </a:r>
            <a:r>
              <a:rPr lang="de-DE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Leakage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-VO </a:t>
            </a:r>
            <a:r>
              <a:rPr lang="de-DE" sz="2400" b="1" dirty="0">
                <a:solidFill>
                  <a:srgbClr val="C0000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Orientierung an EU-ETS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Sektorenliste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Aufnahmeverfahren für weitere Sektoren (Gartenbau)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In Kürze Inkrafttreten zu erwarten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C00000"/>
                </a:solidFill>
              </a:rPr>
              <a:t>FAZIT: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0000"/>
                </a:solidFill>
              </a:rPr>
              <a:t>Antragsverfahren für Aufnahme eines Sektors kompliziert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0000"/>
                </a:solidFill>
              </a:rPr>
              <a:t>Hohe Hürden, restriktiv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0000"/>
                </a:solidFill>
              </a:rPr>
              <a:t>Entlastungsniveau gering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0000"/>
                </a:solidFill>
              </a:rPr>
              <a:t>Gegenleistung aufwendig und teuer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C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A3213FB-902E-4717-A2D1-1ED1E6A5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986"/>
            <a:ext cx="6840000" cy="509794"/>
          </a:xfrm>
        </p:spPr>
        <p:txBody>
          <a:bodyPr/>
          <a:lstStyle/>
          <a:p>
            <a:r>
              <a:rPr lang="de-DE" sz="2800" dirty="0">
                <a:solidFill>
                  <a:srgbClr val="005F1E"/>
                </a:solidFill>
              </a:rPr>
              <a:t>CO2-Bepreisung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B043F7-97DD-4F77-82AB-DBB97BFC08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45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FE9F4F7-494B-4BD2-B3D8-6EB2A3EA8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</a:rPr>
              <a:t>Zielsetzung: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pPr marL="0" indent="0"/>
            <a:r>
              <a:rPr lang="de-DE" sz="2400" dirty="0">
                <a:solidFill>
                  <a:schemeClr val="tx1"/>
                </a:solidFill>
              </a:rPr>
              <a:t>Kompensation der entstehenden Mehrkosten durch die Einführung der CO2 – Bepreisung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Substitution der Energieträger zur Wärmeversorgung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Reduzierung des Energieverbrauches durch Effizienzmaßnahmen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24DE226-DBDB-496F-B408-E839132F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5F1E"/>
                </a:solidFill>
              </a:rPr>
              <a:t>Klima/CO2 - Alternativen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8D0F72-6D67-42EF-B994-6F5C038A83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93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FE9F4F7-494B-4BD2-B3D8-6EB2A3EA8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548" y="1153917"/>
            <a:ext cx="8136904" cy="5175288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AutoNum type="arabicPeriod"/>
            </a:pPr>
            <a:r>
              <a:rPr lang="de-DE" sz="2400" dirty="0">
                <a:solidFill>
                  <a:schemeClr val="tx1"/>
                </a:solidFill>
              </a:rPr>
              <a:t>Ökologisch</a:t>
            </a:r>
            <a:br>
              <a:rPr lang="de-DE" sz="2400" dirty="0">
                <a:solidFill>
                  <a:schemeClr val="tx1"/>
                </a:solidFill>
              </a:rPr>
            </a:b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(Beispiel: 1 Mio. kWh/a)</a:t>
            </a:r>
          </a:p>
          <a:p>
            <a:pPr marL="457200" indent="-457200">
              <a:buAutoNum type="arabicPeriod"/>
            </a:pPr>
            <a:endParaRPr lang="de-DE" sz="24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de-DE" sz="24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de-DE" sz="24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de-DE" sz="24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de-DE" sz="2400" dirty="0">
              <a:solidFill>
                <a:schemeClr val="tx1"/>
              </a:solidFill>
            </a:endParaRPr>
          </a:p>
          <a:p>
            <a:pPr marL="0" indent="0"/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24DE226-DBDB-496F-B408-E839132F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5F1E"/>
                </a:solidFill>
              </a:rPr>
              <a:t>Klima/CO2 - Alternativen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8D0F72-6D67-42EF-B994-6F5C038A83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A5ACC103-B95E-495E-9ECA-20F48F2E3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311819"/>
              </p:ext>
            </p:extLst>
          </p:nvPr>
        </p:nvGraphicFramePr>
        <p:xfrm>
          <a:off x="829200" y="2377440"/>
          <a:ext cx="6096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053398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14171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86171856"/>
                    </a:ext>
                  </a:extLst>
                </a:gridCol>
              </a:tblGrid>
              <a:tr h="58605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Emissionsfaktor</a:t>
                      </a:r>
                    </a:p>
                    <a:p>
                      <a:r>
                        <a:rPr lang="de-DE" dirty="0"/>
                        <a:t>(kg /kWh)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CO2-Emissionen</a:t>
                      </a:r>
                    </a:p>
                    <a:p>
                      <a:r>
                        <a:rPr lang="de-DE" dirty="0"/>
                        <a:t>(t / Jahr)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397196"/>
                  </a:ext>
                </a:extLst>
              </a:tr>
              <a:tr h="339540">
                <a:tc>
                  <a:txBody>
                    <a:bodyPr/>
                    <a:lstStyle/>
                    <a:p>
                      <a:r>
                        <a:rPr lang="de-DE" dirty="0"/>
                        <a:t>Kohle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0,337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717512"/>
                  </a:ext>
                </a:extLst>
              </a:tr>
              <a:tr h="339540">
                <a:tc>
                  <a:txBody>
                    <a:bodyPr/>
                    <a:lstStyle/>
                    <a:p>
                      <a:r>
                        <a:rPr lang="de-DE" dirty="0"/>
                        <a:t>Erdgas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299460"/>
                  </a:ext>
                </a:extLst>
              </a:tr>
              <a:tr h="339540">
                <a:tc>
                  <a:txBody>
                    <a:bodyPr/>
                    <a:lstStyle/>
                    <a:p>
                      <a:r>
                        <a:rPr lang="de-DE" dirty="0"/>
                        <a:t>Heizöl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85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Holzhackschnitzel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  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814120"/>
                  </a:ext>
                </a:extLst>
              </a:tr>
            </a:tbl>
          </a:graphicData>
        </a:graphic>
      </p:graphicFrame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7350C67B-05FD-4766-AAED-0108B7F3319F}"/>
              </a:ext>
            </a:extLst>
          </p:cNvPr>
          <p:cNvSpPr/>
          <p:nvPr/>
        </p:nvSpPr>
        <p:spPr>
          <a:xfrm>
            <a:off x="7172083" y="3068960"/>
            <a:ext cx="78770" cy="1384217"/>
          </a:xfrm>
          <a:prstGeom prst="rightBrace">
            <a:avLst/>
          </a:prstGeom>
          <a:solidFill>
            <a:srgbClr val="005F1E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7908523-08CC-4CA2-817E-E989BA110892}"/>
              </a:ext>
            </a:extLst>
          </p:cNvPr>
          <p:cNvSpPr txBox="1"/>
          <p:nvPr/>
        </p:nvSpPr>
        <p:spPr>
          <a:xfrm>
            <a:off x="7380313" y="3299403"/>
            <a:ext cx="1507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Vorteil </a:t>
            </a:r>
            <a:b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Hack-schnitzel</a:t>
            </a:r>
          </a:p>
        </p:txBody>
      </p:sp>
    </p:spTree>
    <p:extLst>
      <p:ext uri="{BB962C8B-B14F-4D97-AF65-F5344CB8AC3E}">
        <p14:creationId xmlns:p14="http://schemas.microsoft.com/office/powerpoint/2010/main" val="4079072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FE9F4F7-494B-4BD2-B3D8-6EB2A3EA8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548" y="1124744"/>
            <a:ext cx="8136904" cy="5175288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de-DE" sz="2400" dirty="0">
                <a:solidFill>
                  <a:schemeClr val="tx1"/>
                </a:solidFill>
              </a:rPr>
              <a:t>Technisch</a:t>
            </a:r>
          </a:p>
          <a:p>
            <a:pPr marL="0" indent="0"/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24DE226-DBDB-496F-B408-E839132F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5F1E"/>
                </a:solidFill>
              </a:rPr>
              <a:t>Klima/CO2 - Alternativen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8D0F72-6D67-42EF-B994-6F5C038A83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EDC06E91-140C-4F17-8C84-C43A8E935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434802"/>
              </p:ext>
            </p:extLst>
          </p:nvPr>
        </p:nvGraphicFramePr>
        <p:xfrm>
          <a:off x="557553" y="1844824"/>
          <a:ext cx="8028894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119">
                  <a:extLst>
                    <a:ext uri="{9D8B030D-6E8A-4147-A177-3AD203B41FA5}">
                      <a16:colId xmlns:a16="http://schemas.microsoft.com/office/drawing/2014/main" val="826495506"/>
                    </a:ext>
                  </a:extLst>
                </a:gridCol>
                <a:gridCol w="953239">
                  <a:extLst>
                    <a:ext uri="{9D8B030D-6E8A-4147-A177-3AD203B41FA5}">
                      <a16:colId xmlns:a16="http://schemas.microsoft.com/office/drawing/2014/main" val="3982752789"/>
                    </a:ext>
                  </a:extLst>
                </a:gridCol>
                <a:gridCol w="990977">
                  <a:extLst>
                    <a:ext uri="{9D8B030D-6E8A-4147-A177-3AD203B41FA5}">
                      <a16:colId xmlns:a16="http://schemas.microsoft.com/office/drawing/2014/main" val="562092536"/>
                    </a:ext>
                  </a:extLst>
                </a:gridCol>
                <a:gridCol w="2015791">
                  <a:extLst>
                    <a:ext uri="{9D8B030D-6E8A-4147-A177-3AD203B41FA5}">
                      <a16:colId xmlns:a16="http://schemas.microsoft.com/office/drawing/2014/main" val="1884018765"/>
                    </a:ext>
                  </a:extLst>
                </a:gridCol>
                <a:gridCol w="1503384">
                  <a:extLst>
                    <a:ext uri="{9D8B030D-6E8A-4147-A177-3AD203B41FA5}">
                      <a16:colId xmlns:a16="http://schemas.microsoft.com/office/drawing/2014/main" val="2315690369"/>
                    </a:ext>
                  </a:extLst>
                </a:gridCol>
                <a:gridCol w="1503384">
                  <a:extLst>
                    <a:ext uri="{9D8B030D-6E8A-4147-A177-3AD203B41FA5}">
                      <a16:colId xmlns:a16="http://schemas.microsoft.com/office/drawing/2014/main" val="3299938034"/>
                    </a:ext>
                  </a:extLst>
                </a:gridCol>
              </a:tblGrid>
              <a:tr h="852703">
                <a:tc>
                  <a:txBody>
                    <a:bodyPr/>
                    <a:lstStyle/>
                    <a:p>
                      <a:r>
                        <a:rPr lang="de-DE" sz="1400" dirty="0"/>
                        <a:t>Brennstoff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Wirkungs-grad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Techn.</a:t>
                      </a:r>
                    </a:p>
                    <a:p>
                      <a:r>
                        <a:rPr lang="de-DE" sz="1400" dirty="0" err="1"/>
                        <a:t>Kom-plexität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Brennstofflagerung, logistische Anforderungen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Homogenität Brennstoff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Teillast-/Volllast-verhalten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127145"/>
                  </a:ext>
                </a:extLst>
              </a:tr>
              <a:tr h="742096">
                <a:tc>
                  <a:txBody>
                    <a:bodyPr/>
                    <a:lstStyle/>
                    <a:p>
                      <a:r>
                        <a:rPr lang="de-DE" dirty="0"/>
                        <a:t>Erdgas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334202"/>
                  </a:ext>
                </a:extLst>
              </a:tr>
              <a:tr h="755430">
                <a:tc>
                  <a:txBody>
                    <a:bodyPr/>
                    <a:lstStyle/>
                    <a:p>
                      <a:r>
                        <a:rPr lang="de-DE" dirty="0"/>
                        <a:t>Heizöl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 98 %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562938"/>
                  </a:ext>
                </a:extLst>
              </a:tr>
              <a:tr h="746115">
                <a:tc>
                  <a:txBody>
                    <a:bodyPr/>
                    <a:lstStyle/>
                    <a:p>
                      <a:r>
                        <a:rPr lang="de-DE" dirty="0"/>
                        <a:t>Hack-schnitzel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80-85 %</a:t>
                      </a:r>
                      <a:endParaRPr lang="de-DE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43127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42109B27-646B-4A00-B059-2E642600BC98}"/>
              </a:ext>
            </a:extLst>
          </p:cNvPr>
          <p:cNvSpPr txBox="1"/>
          <p:nvPr/>
        </p:nvSpPr>
        <p:spPr>
          <a:xfrm>
            <a:off x="5749280" y="5086925"/>
            <a:ext cx="339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Energieagentur NRW, verändert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92A1623-E7FB-4E3F-8AAA-6065D94AB43C}"/>
              </a:ext>
            </a:extLst>
          </p:cNvPr>
          <p:cNvSpPr txBox="1"/>
          <p:nvPr/>
        </p:nvSpPr>
        <p:spPr>
          <a:xfrm>
            <a:off x="1835696" y="53639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8A3E"/>
                </a:solidFill>
                <a:sym typeface="Wingdings" panose="05000000000000000000" pitchFamily="2" charset="2"/>
              </a:rPr>
              <a:t>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>
                <a:solidFill>
                  <a:srgbClr val="008A3E"/>
                </a:solidFill>
                <a:sym typeface="Wingdings" panose="05000000000000000000" pitchFamily="2" charset="2"/>
              </a:rPr>
              <a:t>Vorteil Erdgas</a:t>
            </a:r>
            <a:endParaRPr lang="de-DE" dirty="0">
              <a:solidFill>
                <a:srgbClr val="008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8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FE9F4F7-494B-4BD2-B3D8-6EB2A3EA8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548" y="1052736"/>
            <a:ext cx="8136904" cy="5175288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de-DE" sz="2400" dirty="0">
                <a:solidFill>
                  <a:schemeClr val="tx1"/>
                </a:solidFill>
              </a:rPr>
              <a:t>Wirtschaftlich</a:t>
            </a:r>
          </a:p>
          <a:p>
            <a:pPr marL="0" indent="0"/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24DE226-DBDB-496F-B408-E839132F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5F1E"/>
                </a:solidFill>
              </a:rPr>
              <a:t>Klima/CO2 - Alternativen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8D0F72-6D67-42EF-B994-6F5C038A83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EDC06E91-140C-4F17-8C84-C43A8E935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175446"/>
              </p:ext>
            </p:extLst>
          </p:nvPr>
        </p:nvGraphicFramePr>
        <p:xfrm>
          <a:off x="457200" y="1844824"/>
          <a:ext cx="8291264" cy="3401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>
                  <a:extLst>
                    <a:ext uri="{9D8B030D-6E8A-4147-A177-3AD203B41FA5}">
                      <a16:colId xmlns:a16="http://schemas.microsoft.com/office/drawing/2014/main" val="8264955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8275278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6209253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884018765"/>
                    </a:ext>
                  </a:extLst>
                </a:gridCol>
                <a:gridCol w="1705166">
                  <a:extLst>
                    <a:ext uri="{9D8B030D-6E8A-4147-A177-3AD203B41FA5}">
                      <a16:colId xmlns:a16="http://schemas.microsoft.com/office/drawing/2014/main" val="2315690369"/>
                    </a:ext>
                  </a:extLst>
                </a:gridCol>
                <a:gridCol w="1175154">
                  <a:extLst>
                    <a:ext uri="{9D8B030D-6E8A-4147-A177-3AD203B41FA5}">
                      <a16:colId xmlns:a16="http://schemas.microsoft.com/office/drawing/2014/main" val="329993803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424321297"/>
                    </a:ext>
                  </a:extLst>
                </a:gridCol>
              </a:tblGrid>
              <a:tr h="852703">
                <a:tc>
                  <a:txBody>
                    <a:bodyPr/>
                    <a:lstStyle/>
                    <a:p>
                      <a:r>
                        <a:rPr lang="de-DE" sz="1400" dirty="0"/>
                        <a:t>Brenn-stoff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Jahres-nutzungsgrad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Brenn-stoff-preis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Investitions-</a:t>
                      </a:r>
                    </a:p>
                    <a:p>
                      <a:r>
                        <a:rPr lang="de-DE" sz="1400" dirty="0"/>
                        <a:t>kosten</a:t>
                      </a:r>
                    </a:p>
                    <a:p>
                      <a:r>
                        <a:rPr lang="de-DE" sz="1400" dirty="0"/>
                        <a:t>(Verbrauchs-</a:t>
                      </a:r>
                    </a:p>
                    <a:p>
                      <a:r>
                        <a:rPr lang="de-DE" sz="1400" dirty="0"/>
                        <a:t>gebundene</a:t>
                      </a:r>
                    </a:p>
                    <a:p>
                      <a:r>
                        <a:rPr lang="de-DE" sz="1400" dirty="0"/>
                        <a:t>Kosten)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Wartung /</a:t>
                      </a:r>
                    </a:p>
                    <a:p>
                      <a:r>
                        <a:rPr lang="de-DE" sz="1400" dirty="0"/>
                        <a:t>Instandhaltung /</a:t>
                      </a:r>
                    </a:p>
                    <a:p>
                      <a:r>
                        <a:rPr lang="de-DE" sz="1400" dirty="0"/>
                        <a:t>(Betriebs-</a:t>
                      </a:r>
                    </a:p>
                    <a:p>
                      <a:r>
                        <a:rPr lang="de-DE" sz="1400" dirty="0"/>
                        <a:t>Gebundene</a:t>
                      </a:r>
                    </a:p>
                    <a:p>
                      <a:r>
                        <a:rPr lang="de-DE" sz="1400" dirty="0"/>
                        <a:t>Kosten)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Fördermittel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CO2-</a:t>
                      </a:r>
                    </a:p>
                    <a:p>
                      <a:r>
                        <a:rPr lang="de-DE" sz="1400" dirty="0"/>
                        <a:t>Bepreisung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127145"/>
                  </a:ext>
                </a:extLst>
              </a:tr>
              <a:tr h="742096">
                <a:tc>
                  <a:txBody>
                    <a:bodyPr/>
                    <a:lstStyle/>
                    <a:p>
                      <a:r>
                        <a:rPr lang="de-DE" dirty="0"/>
                        <a:t>Erdgas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334202"/>
                  </a:ext>
                </a:extLst>
              </a:tr>
              <a:tr h="755430">
                <a:tc>
                  <a:txBody>
                    <a:bodyPr/>
                    <a:lstStyle/>
                    <a:p>
                      <a:r>
                        <a:rPr lang="de-DE" dirty="0"/>
                        <a:t>Heizöl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562938"/>
                  </a:ext>
                </a:extLst>
              </a:tr>
              <a:tr h="746115">
                <a:tc>
                  <a:txBody>
                    <a:bodyPr/>
                    <a:lstStyle/>
                    <a:p>
                      <a:r>
                        <a:rPr lang="de-DE" dirty="0"/>
                        <a:t>Hack-schnitzel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43127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42109B27-646B-4A00-B059-2E642600BC98}"/>
              </a:ext>
            </a:extLst>
          </p:cNvPr>
          <p:cNvSpPr txBox="1"/>
          <p:nvPr/>
        </p:nvSpPr>
        <p:spPr>
          <a:xfrm>
            <a:off x="6660232" y="5598865"/>
            <a:ext cx="2170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Energieagentur NRW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659D254-F024-4F33-B659-C71465F856BF}"/>
              </a:ext>
            </a:extLst>
          </p:cNvPr>
          <p:cNvSpPr txBox="1"/>
          <p:nvPr/>
        </p:nvSpPr>
        <p:spPr>
          <a:xfrm>
            <a:off x="1157310" y="556062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8A3E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Vorteil Hackschnitzel (v.a. Fördermittel/CO2-Preis)</a:t>
            </a:r>
            <a:endParaRPr lang="de-DE" dirty="0">
              <a:solidFill>
                <a:srgbClr val="008A3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8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528C1E3-B6D3-48FB-96BF-DC13160C8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89D8E33-10AA-475D-9225-7AC2E540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5F1E"/>
                </a:solidFill>
              </a:rPr>
              <a:t>Klima/CO2 – </a:t>
            </a:r>
            <a:br>
              <a:rPr lang="de-DE" dirty="0">
                <a:solidFill>
                  <a:srgbClr val="005F1E"/>
                </a:solidFill>
              </a:rPr>
            </a:br>
            <a:r>
              <a:rPr lang="de-DE" dirty="0">
                <a:solidFill>
                  <a:srgbClr val="005F1E"/>
                </a:solidFill>
              </a:rPr>
              <a:t>Maßnahmen Energieeffizienz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224AB9-A0F1-4D73-AE1E-E0D96D8C0C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42B401B9-20D6-40AD-B9F2-0B2361790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781950"/>
              </p:ext>
            </p:extLst>
          </p:nvPr>
        </p:nvGraphicFramePr>
        <p:xfrm>
          <a:off x="480930" y="1489452"/>
          <a:ext cx="8123518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759">
                  <a:extLst>
                    <a:ext uri="{9D8B030D-6E8A-4147-A177-3AD203B41FA5}">
                      <a16:colId xmlns:a16="http://schemas.microsoft.com/office/drawing/2014/main" val="3839093062"/>
                    </a:ext>
                  </a:extLst>
                </a:gridCol>
                <a:gridCol w="4061759">
                  <a:extLst>
                    <a:ext uri="{9D8B030D-6E8A-4147-A177-3AD203B41FA5}">
                      <a16:colId xmlns:a16="http://schemas.microsoft.com/office/drawing/2014/main" val="1941135279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de-DE" dirty="0"/>
                        <a:t>Mögliche Maßnahme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Einsparpotenzial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88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Energieschirm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 – 40 %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785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Abdichtung Scheiben und Lüftungen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10 %</a:t>
                      </a:r>
                      <a:endParaRPr lang="de-DE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59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Optimierung Heizungsanlage (Wärmeerzeugung, Wärmeverteilung, Wärmeabgabe)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 – 15 %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498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Klimaregelung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 – 20 %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644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Flächennutzung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79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Isolier- und Spezialverglasung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>
                          <a:solidFill>
                            <a:schemeClr val="tx1"/>
                          </a:solidFill>
                        </a:rPr>
                        <a:t>bei </a:t>
                      </a:r>
                      <a:r>
                        <a:rPr lang="de-DE" baseline="0" dirty="0" err="1">
                          <a:solidFill>
                            <a:schemeClr val="tx1"/>
                          </a:solidFill>
                        </a:rPr>
                        <a:t>Isovergl</a:t>
                      </a:r>
                      <a:r>
                        <a:rPr lang="de-DE" baseline="0" dirty="0">
                          <a:solidFill>
                            <a:schemeClr val="tx1"/>
                          </a:solidFill>
                        </a:rPr>
                        <a:t>. in </a:t>
                      </a:r>
                      <a:r>
                        <a:rPr lang="de-DE" baseline="0" dirty="0" err="1">
                          <a:solidFill>
                            <a:schemeClr val="tx1"/>
                          </a:solidFill>
                        </a:rPr>
                        <a:t>Stehwand</a:t>
                      </a:r>
                      <a:r>
                        <a:rPr lang="de-DE" baseline="0" dirty="0">
                          <a:solidFill>
                            <a:schemeClr val="tx1"/>
                          </a:solidFill>
                        </a:rPr>
                        <a:t> ca. 10 -15 %, gesamte Oberfläche  bis  20 - 30 %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858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Messfühler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  5 – 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44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Bewässerung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  5 – 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1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Beleuchtung 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baseline="0" dirty="0">
                          <a:solidFill>
                            <a:schemeClr val="tx1"/>
                          </a:solidFill>
                        </a:rPr>
                        <a:t>Assimilations-Belichtung)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kaum Effekt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800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046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6C0FEFF-58E4-4CC9-B46A-8C7884374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Weitere: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Modernisierung und Neubau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Photovoltaik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Abwärme (?)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Hocheffiziente BHKW (?)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Biogas (?)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Fernwärme (Energieverbund 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Wärmepumpe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E7FFE3F-3C77-4F7A-B226-2EE71B19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3400" b="0" i="0" u="none" strike="noStrike" kern="800" cap="none" spc="0" normalizeH="0" baseline="0" noProof="0" dirty="0">
                <a:ln>
                  <a:noFill/>
                </a:ln>
                <a:solidFill>
                  <a:srgbClr val="005F1E"/>
                </a:solidFill>
                <a:effectLst/>
                <a:uLnTx/>
                <a:uFillTx/>
                <a:latin typeface="Source Sans Pro Semibold" pitchFamily="34" charset="0"/>
                <a:ea typeface="+mj-ea"/>
                <a:cs typeface="+mj-cs"/>
              </a:rPr>
              <a:t>Klima/CO2 – </a:t>
            </a:r>
            <a:br>
              <a:rPr kumimoji="0" lang="de-DE" sz="3400" b="0" i="0" u="none" strike="noStrike" kern="800" cap="none" spc="0" normalizeH="0" baseline="0" noProof="0" dirty="0">
                <a:ln>
                  <a:noFill/>
                </a:ln>
                <a:solidFill>
                  <a:srgbClr val="005F1E"/>
                </a:solidFill>
                <a:effectLst/>
                <a:uLnTx/>
                <a:uFillTx/>
                <a:latin typeface="Source Sans Pro Semibold" pitchFamily="34" charset="0"/>
                <a:ea typeface="+mj-ea"/>
                <a:cs typeface="+mj-cs"/>
              </a:rPr>
            </a:br>
            <a:r>
              <a:rPr kumimoji="0" lang="de-DE" sz="3400" b="0" i="0" u="none" strike="noStrike" kern="800" cap="none" spc="0" normalizeH="0" baseline="0" noProof="0" dirty="0">
                <a:ln>
                  <a:noFill/>
                </a:ln>
                <a:solidFill>
                  <a:srgbClr val="005F1E"/>
                </a:solidFill>
                <a:effectLst/>
                <a:uLnTx/>
                <a:uFillTx/>
                <a:latin typeface="Source Sans Pro Semibold" pitchFamily="34" charset="0"/>
                <a:ea typeface="+mj-ea"/>
                <a:cs typeface="+mj-cs"/>
              </a:rPr>
              <a:t>Maßnahmen Energieeffizienz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E3FFEF-3F3E-4CEA-9C50-B12BE68986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310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0951A3F-18B7-4A8F-BE3D-99BE02BF53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548" y="836712"/>
            <a:ext cx="8136904" cy="5616624"/>
          </a:xfrm>
          <a:solidFill>
            <a:schemeClr val="accent3">
              <a:lumMod val="40000"/>
              <a:lumOff val="60000"/>
              <a:alpha val="43000"/>
            </a:schemeClr>
          </a:solidFill>
        </p:spPr>
        <p:txBody>
          <a:bodyPr/>
          <a:lstStyle/>
          <a:p>
            <a:pPr marL="0" indent="0"/>
            <a:endParaRPr lang="de-DE" sz="2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/>
            <a:r>
              <a:rPr lang="de-DE" sz="9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C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A3213FB-902E-4717-A2D1-1ED1E6A5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986"/>
            <a:ext cx="6840000" cy="509794"/>
          </a:xfrm>
        </p:spPr>
        <p:txBody>
          <a:bodyPr/>
          <a:lstStyle/>
          <a:p>
            <a:endParaRPr lang="de-DE" sz="2800" dirty="0">
              <a:solidFill>
                <a:srgbClr val="000000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B043F7-97DD-4F77-82AB-DBB97BFC08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839103-2CD8-4975-BE98-CAFC376AC2AF}"/>
              </a:ext>
            </a:extLst>
          </p:cNvPr>
          <p:cNvSpPr txBox="1"/>
          <p:nvPr/>
        </p:nvSpPr>
        <p:spPr>
          <a:xfrm>
            <a:off x="611560" y="1481009"/>
            <a:ext cx="4212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0B9A3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343896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31FEEA9-A656-4ED8-9B89-2C82B0B60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1628800"/>
            <a:ext cx="2736304" cy="38420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7D0D4C4-86C2-42CA-9AB2-240EE7FC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68760"/>
            <a:ext cx="4509790" cy="5400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8450817-FE44-485A-BDE8-01271980BEFE}"/>
              </a:ext>
            </a:extLst>
          </p:cNvPr>
          <p:cNvSpPr txBox="1"/>
          <p:nvPr/>
        </p:nvSpPr>
        <p:spPr>
          <a:xfrm>
            <a:off x="638274" y="6492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3600" b="1" kern="0" dirty="0">
                <a:solidFill>
                  <a:srgbClr val="005F1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undesSerif Office" charset="0"/>
              </a:rPr>
              <a:t>Klimaschutz</a:t>
            </a:r>
          </a:p>
        </p:txBody>
      </p:sp>
    </p:spTree>
    <p:extLst>
      <p:ext uri="{BB962C8B-B14F-4D97-AF65-F5344CB8AC3E}">
        <p14:creationId xmlns:p14="http://schemas.microsoft.com/office/powerpoint/2010/main" val="392838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21E9D23-849E-4B30-B630-31393AAA4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  <a:ea typeface="Source Sans Pro" panose="020B0503030403020204" pitchFamily="34" charset="0"/>
                <a:cs typeface="BundesSans Office" charset="0"/>
              </a:rPr>
              <a:t>Klimaschutzgesetz und weitere Gesetze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  <a:ea typeface="Source Sans Pro" panose="020B0503030403020204" pitchFamily="34" charset="0"/>
                <a:cs typeface="BundesSans Office" charset="0"/>
              </a:rPr>
              <a:t>Klimaschutzprogramm 2030</a:t>
            </a:r>
          </a:p>
          <a:p>
            <a:pPr marL="97155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chemeClr val="tx1"/>
                </a:solidFill>
                <a:ea typeface="Source Sans Pro" panose="020B0503030403020204" pitchFamily="34" charset="0"/>
                <a:cs typeface="BundesSans Office" charset="0"/>
              </a:rPr>
              <a:t>umfassendes Klimaschutzprogramm</a:t>
            </a:r>
          </a:p>
          <a:p>
            <a:pPr marL="97155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chemeClr val="tx1"/>
                </a:solidFill>
                <a:ea typeface="Source Sans Pro" panose="020B0503030403020204" pitchFamily="34" charset="0"/>
                <a:cs typeface="BundesSans Office" charset="0"/>
              </a:rPr>
              <a:t>umfassende Finanzierung (u.a. Energie- und Klimafonds)</a:t>
            </a:r>
            <a:br>
              <a:rPr lang="de-DE" sz="2200" dirty="0">
                <a:solidFill>
                  <a:schemeClr val="tx1"/>
                </a:solidFill>
                <a:ea typeface="Source Sans Pro" panose="020B0503030403020204" pitchFamily="34" charset="0"/>
                <a:cs typeface="BundesSans Office" charset="0"/>
              </a:rPr>
            </a:br>
            <a:r>
              <a:rPr lang="de-DE" sz="2200" dirty="0">
                <a:solidFill>
                  <a:schemeClr val="tx1"/>
                </a:solidFill>
                <a:ea typeface="Source Sans Pro" panose="020B0503030403020204" pitchFamily="34" charset="0"/>
                <a:cs typeface="BundesSans Office" charset="0"/>
              </a:rPr>
              <a:t>ca. 1,1 Mrd. Euro bis 2023 für Land- und Forstwirtschaft</a:t>
            </a:r>
            <a:endParaRPr lang="de-DE" sz="2200" dirty="0">
              <a:solidFill>
                <a:schemeClr val="tx1"/>
              </a:solidFill>
              <a:ea typeface="Source Sans Pro" panose="020B0503030403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0E04C8-E489-454F-A696-6EC1A55F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6840000" cy="1008112"/>
          </a:xfrm>
        </p:spPr>
        <p:txBody>
          <a:bodyPr/>
          <a:lstStyle/>
          <a:p>
            <a:r>
              <a:rPr lang="de-DE" sz="3200" b="1" kern="0" dirty="0">
                <a:solidFill>
                  <a:srgbClr val="005F1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undesSerif Office" charset="0"/>
              </a:rPr>
              <a:t>Klimaschutz</a:t>
            </a:r>
            <a:br>
              <a:rPr lang="de-DE" sz="3200" b="1" kern="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BundesSerif Office" charset="0"/>
              </a:rPr>
            </a:b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5E9565-7A78-46D0-84AB-17FBBE6954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41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4138F8D-538E-4C98-A5A5-CF7869A64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1628800"/>
            <a:ext cx="8136904" cy="4599224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2000" dirty="0">
                <a:effectLst/>
                <a:ea typeface="Source Sans Pro" panose="020B0503030403020204" pitchFamily="34" charset="0"/>
                <a:cs typeface="Times New Roman" panose="02020603050405020304" pitchFamily="18" charset="0"/>
              </a:rPr>
              <a:t>Senkung der Stickstoffüberschüsse und -emissionen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2000" dirty="0">
                <a:effectLst/>
                <a:ea typeface="Source Sans Pro" panose="020B0503030403020204" pitchFamily="34" charset="0"/>
                <a:cs typeface="Times New Roman" panose="02020603050405020304" pitchFamily="18" charset="0"/>
              </a:rPr>
              <a:t>Energetische Nutzung von Wirtschaftsdüngern tierischer Herkunft und landwirtschaftlicher Reststoffe in Biogasanlagen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2000" dirty="0">
                <a:effectLst/>
                <a:ea typeface="Source Sans Pro" panose="020B0503030403020204" pitchFamily="34" charset="0"/>
                <a:cs typeface="Times New Roman" panose="02020603050405020304" pitchFamily="18" charset="0"/>
              </a:rPr>
              <a:t>Emissionsminderung in der Tierhaltung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2000" dirty="0">
                <a:effectLst/>
                <a:ea typeface="Source Sans Pro" panose="020B0503030403020204" pitchFamily="34" charset="0"/>
                <a:cs typeface="Times New Roman" panose="02020603050405020304" pitchFamily="18" charset="0"/>
              </a:rPr>
              <a:t>Ausweitung der ökologisch bewirtschafteten Fläche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2000" b="1" dirty="0">
                <a:solidFill>
                  <a:srgbClr val="C00000"/>
                </a:solidFill>
                <a:effectLst/>
                <a:ea typeface="Source Sans Pro" panose="020B0503030403020204" pitchFamily="34" charset="0"/>
                <a:cs typeface="Times New Roman" panose="02020603050405020304" pitchFamily="18" charset="0"/>
              </a:rPr>
              <a:t>Erhöhung der Energieeffizienz in der Landwirtschaft und im Gartenbau</a:t>
            </a:r>
            <a:br>
              <a:rPr lang="de-DE" sz="2000" b="1" dirty="0">
                <a:solidFill>
                  <a:srgbClr val="C00000"/>
                </a:solidFill>
                <a:effectLst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r>
              <a:rPr lang="de-DE" sz="2000" dirty="0">
                <a:solidFill>
                  <a:schemeClr val="tx1"/>
                </a:solidFill>
                <a:effectLst/>
                <a:ea typeface="Source Sans Pro" panose="020B0503030403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Bundesprogramm Energieeffizienz</a:t>
            </a:r>
            <a:endParaRPr lang="de-DE" sz="2000" dirty="0">
              <a:solidFill>
                <a:schemeClr val="tx1"/>
              </a:solidFill>
              <a:effectLst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2000" dirty="0">
                <a:effectLst/>
                <a:ea typeface="Source Sans Pro" panose="020B0503030403020204" pitchFamily="34" charset="0"/>
                <a:cs typeface="Times New Roman" panose="02020603050405020304" pitchFamily="18" charset="0"/>
              </a:rPr>
              <a:t>Humusaufbau im Ackerland 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5A816C2-A12B-4FF1-A7DA-00241C70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986"/>
            <a:ext cx="6840000" cy="805750"/>
          </a:xfrm>
        </p:spPr>
        <p:txBody>
          <a:bodyPr/>
          <a:lstStyle/>
          <a:p>
            <a:r>
              <a:rPr lang="de-DE" dirty="0">
                <a:solidFill>
                  <a:srgbClr val="005F1E"/>
                </a:solidFill>
              </a:rPr>
              <a:t>Klimaschutzprogramm 2030 </a:t>
            </a:r>
            <a:br>
              <a:rPr lang="de-DE" dirty="0">
                <a:solidFill>
                  <a:srgbClr val="005F1E"/>
                </a:solidFill>
              </a:rPr>
            </a:br>
            <a:r>
              <a:rPr lang="de-DE" dirty="0">
                <a:solidFill>
                  <a:srgbClr val="005F1E"/>
                </a:solidFill>
              </a:rPr>
              <a:t>Landwirtschaft </a:t>
            </a:r>
            <a:r>
              <a:rPr lang="de-DE" sz="2000" dirty="0">
                <a:solidFill>
                  <a:srgbClr val="005F1E"/>
                </a:solidFill>
              </a:rPr>
              <a:t>(v. 8.10.2019)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BD6B61-56D3-4DD4-8744-A82C5FA811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9567E24-803D-420C-BBA1-AAC9AB7D59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B9A33"/>
              </a:buClr>
              <a:buSzPct val="140000"/>
              <a:buFont typeface="+mj-lt"/>
              <a:buAutoNum type="arabicPeriod" startAt="7"/>
              <a:tabLst>
                <a:tab pos="457200" algn="l"/>
              </a:tabLst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Erhalt von Dauergrünland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B9A33"/>
              </a:buClr>
              <a:buSzPct val="140000"/>
              <a:buFont typeface="+mj-lt"/>
              <a:buAutoNum type="arabicPeriod" startAt="7"/>
              <a:tabLst>
                <a:tab pos="457200" algn="l"/>
              </a:tabLst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Schutz von Moorböden, Reduzierung der Torfverwendung in Kultursubstraten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Torfreduktionsstrategie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„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Die Torfreduktionsstrategie soll im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Freizeitgartenbau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 in den kommenden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sechs bis acht Jahren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zu einem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nahezu vollständigen Verzicht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auf Torf führen;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im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Erwerbsgartenbau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 wird voraussichtlich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kein vollständiger, aber ein weitgehender Ersatz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 möglich sein, der sich mithilfe des Bundesprogramms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innerhalb eines Jahrzehnts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erreichen lassen sollte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.“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B9A33"/>
              </a:buClr>
              <a:buSzPct val="140000"/>
              <a:buFont typeface="+mj-lt"/>
              <a:buAutoNum type="arabicPeriod" startAt="7"/>
              <a:tabLst>
                <a:tab pos="457200" algn="l"/>
              </a:tabLst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Erhalt und nachhaltige Bewirtschaftung der Wälder und Holzverwendung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B9A33"/>
              </a:buClr>
              <a:buSzPct val="140000"/>
              <a:buFont typeface="+mj-lt"/>
              <a:buAutoNum type="arabicPeriod" startAt="7"/>
              <a:tabLst>
                <a:tab pos="457200" algn="l"/>
              </a:tabLst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Vermeidung von Lebensmittelabfällen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9A33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9A33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endParaRPr lang="de-DE" sz="20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897115E-7209-417A-A583-D7DAAA2A5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3400" b="0" i="0" u="none" strike="noStrike" kern="800" cap="none" spc="0" normalizeH="0" baseline="0" noProof="0" dirty="0">
                <a:ln>
                  <a:noFill/>
                </a:ln>
                <a:solidFill>
                  <a:srgbClr val="005F1E"/>
                </a:solidFill>
                <a:effectLst/>
                <a:uLnTx/>
                <a:uFillTx/>
                <a:latin typeface="Source Sans Pro Semibold" pitchFamily="34" charset="0"/>
                <a:ea typeface="+mj-ea"/>
                <a:cs typeface="+mj-cs"/>
              </a:rPr>
              <a:t>Klimaschutzprogramm 2030 </a:t>
            </a:r>
            <a:br>
              <a:rPr kumimoji="0" lang="de-DE" sz="3400" b="0" i="0" u="none" strike="noStrike" kern="800" cap="none" spc="0" normalizeH="0" baseline="0" noProof="0" dirty="0">
                <a:ln>
                  <a:noFill/>
                </a:ln>
                <a:solidFill>
                  <a:srgbClr val="005F1E"/>
                </a:solidFill>
                <a:effectLst/>
                <a:uLnTx/>
                <a:uFillTx/>
                <a:latin typeface="Source Sans Pro Semibold" pitchFamily="34" charset="0"/>
                <a:ea typeface="+mj-ea"/>
                <a:cs typeface="+mj-cs"/>
              </a:rPr>
            </a:br>
            <a:r>
              <a:rPr kumimoji="0" lang="de-DE" sz="3400" b="0" i="0" u="none" strike="noStrike" kern="800" cap="none" spc="0" normalizeH="0" baseline="0" noProof="0" dirty="0">
                <a:ln>
                  <a:noFill/>
                </a:ln>
                <a:solidFill>
                  <a:srgbClr val="005F1E"/>
                </a:solidFill>
                <a:effectLst/>
                <a:uLnTx/>
                <a:uFillTx/>
                <a:latin typeface="Source Sans Pro Semibold" pitchFamily="34" charset="0"/>
                <a:ea typeface="+mj-ea"/>
                <a:cs typeface="+mj-cs"/>
              </a:rPr>
              <a:t>Landwirtschaft </a:t>
            </a:r>
            <a:r>
              <a:rPr kumimoji="0" lang="de-DE" sz="2000" b="0" i="0" u="none" strike="noStrike" kern="800" cap="none" spc="0" normalizeH="0" baseline="0" noProof="0" dirty="0">
                <a:ln>
                  <a:noFill/>
                </a:ln>
                <a:solidFill>
                  <a:srgbClr val="005F1E"/>
                </a:solidFill>
                <a:effectLst/>
                <a:uLnTx/>
                <a:uFillTx/>
                <a:latin typeface="Source Sans Pro Semibold" pitchFamily="34" charset="0"/>
                <a:ea typeface="+mj-ea"/>
                <a:cs typeface="+mj-cs"/>
              </a:rPr>
              <a:t>(v. 8.10.2019)</a:t>
            </a:r>
            <a:endParaRPr lang="de-DE" sz="20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56BA32-2345-4705-9DF8-9BC32C4D55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51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0951A3F-18B7-4A8F-BE3D-99BE02BF53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548" y="1052736"/>
            <a:ext cx="8136904" cy="5400600"/>
          </a:xfrm>
        </p:spPr>
        <p:txBody>
          <a:bodyPr/>
          <a:lstStyle/>
          <a:p>
            <a:pPr marL="0" indent="0"/>
            <a:r>
              <a:rPr lang="de-D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Kabinettsbeschluss vom 12.05.2021: 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Änderung KSG</a:t>
            </a:r>
          </a:p>
          <a:p>
            <a:pPr marL="0" indent="0"/>
            <a:endParaRPr lang="de-DE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Anhebung der jährlichen Minderungsziele pro Sektor für die Jahre 2023 bis 2030 und gesetzliche Festlegung der jährlichen Minderungsziele für die Jahre 2031 bis 2040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2024: Festlegung der jährlichen Minderungsziele pro Sektor für die Jahre 2031 bis 2040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Spätestens 2032: Festlegung der jährlichen Minderungsziele für die Jahre 2041 bis 2045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2034: Festlegung der jährlichen Minderungsziele pro Sektor für die letzte Phase bis zur Treibhausgasneutralität von 2041 bis 2045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C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A3213FB-902E-4717-A2D1-1ED1E6A5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986"/>
            <a:ext cx="6840000" cy="509794"/>
          </a:xfrm>
        </p:spPr>
        <p:txBody>
          <a:bodyPr/>
          <a:lstStyle/>
          <a:p>
            <a:r>
              <a:rPr lang="de-DE" sz="2800" dirty="0">
                <a:solidFill>
                  <a:srgbClr val="005F1E"/>
                </a:solidFill>
              </a:rPr>
              <a:t>Klima/CO2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B043F7-97DD-4F77-82AB-DBB97BFC08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55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0951A3F-18B7-4A8F-BE3D-99BE02BF53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548" y="836712"/>
            <a:ext cx="8136904" cy="5616624"/>
          </a:xfrm>
        </p:spPr>
        <p:txBody>
          <a:bodyPr/>
          <a:lstStyle/>
          <a:p>
            <a:pPr marL="0" indent="0"/>
            <a:r>
              <a:rPr lang="de-DE" sz="2400" dirty="0">
                <a:solidFill>
                  <a:schemeClr val="tx1"/>
                </a:solidFill>
              </a:rPr>
              <a:t>Kabinettsbeschluss vom 12.05.2021: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Minderung THG bis 2030 um 65 %  (d.h. + 10%)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Zulässige Jahresemissionsmengen (Auszug) [Mio. t CO2äq.]</a:t>
            </a:r>
          </a:p>
          <a:p>
            <a:pPr marL="0" indent="0"/>
            <a:endParaRPr lang="de-DE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Zum Vergleich: aktuelles KSG</a:t>
            </a:r>
            <a:br>
              <a:rPr lang="de-DE" sz="2000" dirty="0">
                <a:solidFill>
                  <a:srgbClr val="000000"/>
                </a:solidFill>
              </a:rPr>
            </a:br>
            <a:br>
              <a:rPr lang="de-DE" sz="2000" dirty="0">
                <a:solidFill>
                  <a:srgbClr val="000000"/>
                </a:solidFill>
              </a:rPr>
            </a:b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Jährliche Minderungsziele 2031 bis 2040 (KSG neu)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C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A3213FB-902E-4717-A2D1-1ED1E6A5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986"/>
            <a:ext cx="6840000" cy="509794"/>
          </a:xfrm>
        </p:spPr>
        <p:txBody>
          <a:bodyPr/>
          <a:lstStyle/>
          <a:p>
            <a:r>
              <a:rPr lang="de-DE" sz="2800" dirty="0">
                <a:solidFill>
                  <a:srgbClr val="005F1E"/>
                </a:solidFill>
              </a:rPr>
              <a:t>Klima/CO2</a:t>
            </a:r>
            <a:endParaRPr lang="de-DE" sz="2800" dirty="0">
              <a:solidFill>
                <a:srgbClr val="000000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B043F7-97DD-4F77-82AB-DBB97BFC08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48C0A794-2704-4643-9426-DA4FBE858E89}"/>
              </a:ext>
            </a:extLst>
          </p:cNvPr>
          <p:cNvGraphicFramePr>
            <a:graphicFrameLocks noGrp="1"/>
          </p:cNvGraphicFramePr>
          <p:nvPr/>
        </p:nvGraphicFramePr>
        <p:xfrm>
          <a:off x="614196" y="2236548"/>
          <a:ext cx="78437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740">
                  <a:extLst>
                    <a:ext uri="{9D8B030D-6E8A-4147-A177-3AD203B41FA5}">
                      <a16:colId xmlns:a16="http://schemas.microsoft.com/office/drawing/2014/main" val="2397386847"/>
                    </a:ext>
                  </a:extLst>
                </a:gridCol>
                <a:gridCol w="624914">
                  <a:extLst>
                    <a:ext uri="{9D8B030D-6E8A-4147-A177-3AD203B41FA5}">
                      <a16:colId xmlns:a16="http://schemas.microsoft.com/office/drawing/2014/main" val="4183704968"/>
                    </a:ext>
                  </a:extLst>
                </a:gridCol>
                <a:gridCol w="624914">
                  <a:extLst>
                    <a:ext uri="{9D8B030D-6E8A-4147-A177-3AD203B41FA5}">
                      <a16:colId xmlns:a16="http://schemas.microsoft.com/office/drawing/2014/main" val="3828656071"/>
                    </a:ext>
                  </a:extLst>
                </a:gridCol>
                <a:gridCol w="612913">
                  <a:extLst>
                    <a:ext uri="{9D8B030D-6E8A-4147-A177-3AD203B41FA5}">
                      <a16:colId xmlns:a16="http://schemas.microsoft.com/office/drawing/2014/main" val="3362650713"/>
                    </a:ext>
                  </a:extLst>
                </a:gridCol>
                <a:gridCol w="636915">
                  <a:extLst>
                    <a:ext uri="{9D8B030D-6E8A-4147-A177-3AD203B41FA5}">
                      <a16:colId xmlns:a16="http://schemas.microsoft.com/office/drawing/2014/main" val="1731934812"/>
                    </a:ext>
                  </a:extLst>
                </a:gridCol>
                <a:gridCol w="624914">
                  <a:extLst>
                    <a:ext uri="{9D8B030D-6E8A-4147-A177-3AD203B41FA5}">
                      <a16:colId xmlns:a16="http://schemas.microsoft.com/office/drawing/2014/main" val="2761234848"/>
                    </a:ext>
                  </a:extLst>
                </a:gridCol>
                <a:gridCol w="624914">
                  <a:extLst>
                    <a:ext uri="{9D8B030D-6E8A-4147-A177-3AD203B41FA5}">
                      <a16:colId xmlns:a16="http://schemas.microsoft.com/office/drawing/2014/main" val="2677659794"/>
                    </a:ext>
                  </a:extLst>
                </a:gridCol>
                <a:gridCol w="624914">
                  <a:extLst>
                    <a:ext uri="{9D8B030D-6E8A-4147-A177-3AD203B41FA5}">
                      <a16:colId xmlns:a16="http://schemas.microsoft.com/office/drawing/2014/main" val="1344789926"/>
                    </a:ext>
                  </a:extLst>
                </a:gridCol>
                <a:gridCol w="624914">
                  <a:extLst>
                    <a:ext uri="{9D8B030D-6E8A-4147-A177-3AD203B41FA5}">
                      <a16:colId xmlns:a16="http://schemas.microsoft.com/office/drawing/2014/main" val="2984658094"/>
                    </a:ext>
                  </a:extLst>
                </a:gridCol>
                <a:gridCol w="624914">
                  <a:extLst>
                    <a:ext uri="{9D8B030D-6E8A-4147-A177-3AD203B41FA5}">
                      <a16:colId xmlns:a16="http://schemas.microsoft.com/office/drawing/2014/main" val="2886533042"/>
                    </a:ext>
                  </a:extLst>
                </a:gridCol>
                <a:gridCol w="624914">
                  <a:extLst>
                    <a:ext uri="{9D8B030D-6E8A-4147-A177-3AD203B41FA5}">
                      <a16:colId xmlns:a16="http://schemas.microsoft.com/office/drawing/2014/main" val="3235607693"/>
                    </a:ext>
                  </a:extLst>
                </a:gridCol>
                <a:gridCol w="624914">
                  <a:extLst>
                    <a:ext uri="{9D8B030D-6E8A-4147-A177-3AD203B41FA5}">
                      <a16:colId xmlns:a16="http://schemas.microsoft.com/office/drawing/2014/main" val="12554634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4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Landw</a:t>
                      </a:r>
                      <a:r>
                        <a:rPr lang="de-DE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299906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B1901293-92D1-4358-80E6-4720045137EB}"/>
              </a:ext>
            </a:extLst>
          </p:cNvPr>
          <p:cNvGraphicFramePr/>
          <p:nvPr/>
        </p:nvGraphicFramePr>
        <p:xfrm>
          <a:off x="614196" y="3861048"/>
          <a:ext cx="784664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43">
                  <a:extLst>
                    <a:ext uri="{9D8B030D-6E8A-4147-A177-3AD203B41FA5}">
                      <a16:colId xmlns:a16="http://schemas.microsoft.com/office/drawing/2014/main" val="887302219"/>
                    </a:ext>
                  </a:extLst>
                </a:gridCol>
                <a:gridCol w="625000">
                  <a:extLst>
                    <a:ext uri="{9D8B030D-6E8A-4147-A177-3AD203B41FA5}">
                      <a16:colId xmlns:a16="http://schemas.microsoft.com/office/drawing/2014/main" val="3594056775"/>
                    </a:ext>
                  </a:extLst>
                </a:gridCol>
                <a:gridCol w="625000">
                  <a:extLst>
                    <a:ext uri="{9D8B030D-6E8A-4147-A177-3AD203B41FA5}">
                      <a16:colId xmlns:a16="http://schemas.microsoft.com/office/drawing/2014/main" val="1122271201"/>
                    </a:ext>
                  </a:extLst>
                </a:gridCol>
                <a:gridCol w="612245">
                  <a:extLst>
                    <a:ext uri="{9D8B030D-6E8A-4147-A177-3AD203B41FA5}">
                      <a16:colId xmlns:a16="http://schemas.microsoft.com/office/drawing/2014/main" val="263727496"/>
                    </a:ext>
                  </a:extLst>
                </a:gridCol>
                <a:gridCol w="637755">
                  <a:extLst>
                    <a:ext uri="{9D8B030D-6E8A-4147-A177-3AD203B41FA5}">
                      <a16:colId xmlns:a16="http://schemas.microsoft.com/office/drawing/2014/main" val="3298829739"/>
                    </a:ext>
                  </a:extLst>
                </a:gridCol>
                <a:gridCol w="625000">
                  <a:extLst>
                    <a:ext uri="{9D8B030D-6E8A-4147-A177-3AD203B41FA5}">
                      <a16:colId xmlns:a16="http://schemas.microsoft.com/office/drawing/2014/main" val="1911011479"/>
                    </a:ext>
                  </a:extLst>
                </a:gridCol>
                <a:gridCol w="625000">
                  <a:extLst>
                    <a:ext uri="{9D8B030D-6E8A-4147-A177-3AD203B41FA5}">
                      <a16:colId xmlns:a16="http://schemas.microsoft.com/office/drawing/2014/main" val="2165473475"/>
                    </a:ext>
                  </a:extLst>
                </a:gridCol>
                <a:gridCol w="625000">
                  <a:extLst>
                    <a:ext uri="{9D8B030D-6E8A-4147-A177-3AD203B41FA5}">
                      <a16:colId xmlns:a16="http://schemas.microsoft.com/office/drawing/2014/main" val="3476880423"/>
                    </a:ext>
                  </a:extLst>
                </a:gridCol>
                <a:gridCol w="625000">
                  <a:extLst>
                    <a:ext uri="{9D8B030D-6E8A-4147-A177-3AD203B41FA5}">
                      <a16:colId xmlns:a16="http://schemas.microsoft.com/office/drawing/2014/main" val="2386705787"/>
                    </a:ext>
                  </a:extLst>
                </a:gridCol>
                <a:gridCol w="625000">
                  <a:extLst>
                    <a:ext uri="{9D8B030D-6E8A-4147-A177-3AD203B41FA5}">
                      <a16:colId xmlns:a16="http://schemas.microsoft.com/office/drawing/2014/main" val="1312957718"/>
                    </a:ext>
                  </a:extLst>
                </a:gridCol>
                <a:gridCol w="625000">
                  <a:extLst>
                    <a:ext uri="{9D8B030D-6E8A-4147-A177-3AD203B41FA5}">
                      <a16:colId xmlns:a16="http://schemas.microsoft.com/office/drawing/2014/main" val="849183838"/>
                    </a:ext>
                  </a:extLst>
                </a:gridCol>
                <a:gridCol w="625000">
                  <a:extLst>
                    <a:ext uri="{9D8B030D-6E8A-4147-A177-3AD203B41FA5}">
                      <a16:colId xmlns:a16="http://schemas.microsoft.com/office/drawing/2014/main" val="2389087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u="none" strike="noStrike" dirty="0">
                          <a:effectLst/>
                        </a:rPr>
                        <a:t>2020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u="none" strike="noStrike" dirty="0">
                          <a:effectLst/>
                        </a:rPr>
                        <a:t>2021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u="none" strike="noStrike" dirty="0">
                          <a:effectLst/>
                        </a:rPr>
                        <a:t>2022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u="none" strike="noStrike" dirty="0">
                          <a:effectLst/>
                        </a:rPr>
                        <a:t>2023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u="none" strike="noStrike" dirty="0">
                          <a:effectLst/>
                        </a:rPr>
                        <a:t>2024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u="none" strike="noStrike" dirty="0">
                          <a:effectLst/>
                        </a:rPr>
                        <a:t>2025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u="none" strike="noStrike" dirty="0">
                          <a:effectLst/>
                        </a:rPr>
                        <a:t>2026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u="none" strike="noStrike" dirty="0">
                          <a:effectLst/>
                        </a:rPr>
                        <a:t>2027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u="none" strike="noStrike" dirty="0">
                          <a:effectLst/>
                        </a:rPr>
                        <a:t>2028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u="none" strike="noStrike" dirty="0">
                          <a:effectLst/>
                        </a:rPr>
                        <a:t>2029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u="none" strike="noStrike" dirty="0">
                          <a:effectLst/>
                        </a:rPr>
                        <a:t>2030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292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 dirty="0" err="1">
                          <a:effectLst/>
                        </a:rPr>
                        <a:t>Landw</a:t>
                      </a:r>
                      <a:r>
                        <a:rPr lang="de-DE" sz="1800" u="none" strike="noStrike" dirty="0">
                          <a:effectLst/>
                        </a:rPr>
                        <a:t>.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 dirty="0">
                          <a:effectLst/>
                        </a:rPr>
                        <a:t>70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 dirty="0">
                          <a:effectLst/>
                        </a:rPr>
                        <a:t>68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 dirty="0">
                          <a:effectLst/>
                        </a:rPr>
                        <a:t>67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 dirty="0">
                          <a:effectLst/>
                        </a:rPr>
                        <a:t>66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 dirty="0">
                          <a:effectLst/>
                        </a:rPr>
                        <a:t>65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 dirty="0">
                          <a:effectLst/>
                        </a:rPr>
                        <a:t>64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 dirty="0">
                          <a:effectLst/>
                        </a:rPr>
                        <a:t>63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 dirty="0">
                          <a:effectLst/>
                        </a:rPr>
                        <a:t>61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 dirty="0">
                          <a:effectLst/>
                        </a:rPr>
                        <a:t>60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 dirty="0">
                          <a:effectLst/>
                        </a:rPr>
                        <a:t>59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 dirty="0">
                          <a:effectLst/>
                        </a:rPr>
                        <a:t>58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905323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8089159-D845-47AF-8C2F-6E16E611D801}"/>
              </a:ext>
            </a:extLst>
          </p:cNvPr>
          <p:cNvGraphicFramePr/>
          <p:nvPr/>
        </p:nvGraphicFramePr>
        <p:xfrm>
          <a:off x="620485" y="5420748"/>
          <a:ext cx="78312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26">
                  <a:extLst>
                    <a:ext uri="{9D8B030D-6E8A-4147-A177-3AD203B41FA5}">
                      <a16:colId xmlns:a16="http://schemas.microsoft.com/office/drawing/2014/main" val="1802089358"/>
                    </a:ext>
                  </a:extLst>
                </a:gridCol>
                <a:gridCol w="678099">
                  <a:extLst>
                    <a:ext uri="{9D8B030D-6E8A-4147-A177-3AD203B41FA5}">
                      <a16:colId xmlns:a16="http://schemas.microsoft.com/office/drawing/2014/main" val="2636387455"/>
                    </a:ext>
                  </a:extLst>
                </a:gridCol>
                <a:gridCol w="678099">
                  <a:extLst>
                    <a:ext uri="{9D8B030D-6E8A-4147-A177-3AD203B41FA5}">
                      <a16:colId xmlns:a16="http://schemas.microsoft.com/office/drawing/2014/main" val="2581525268"/>
                    </a:ext>
                  </a:extLst>
                </a:gridCol>
                <a:gridCol w="661560">
                  <a:extLst>
                    <a:ext uri="{9D8B030D-6E8A-4147-A177-3AD203B41FA5}">
                      <a16:colId xmlns:a16="http://schemas.microsoft.com/office/drawing/2014/main" val="1697932580"/>
                    </a:ext>
                  </a:extLst>
                </a:gridCol>
                <a:gridCol w="694638">
                  <a:extLst>
                    <a:ext uri="{9D8B030D-6E8A-4147-A177-3AD203B41FA5}">
                      <a16:colId xmlns:a16="http://schemas.microsoft.com/office/drawing/2014/main" val="2818795249"/>
                    </a:ext>
                  </a:extLst>
                </a:gridCol>
                <a:gridCol w="678099">
                  <a:extLst>
                    <a:ext uri="{9D8B030D-6E8A-4147-A177-3AD203B41FA5}">
                      <a16:colId xmlns:a16="http://schemas.microsoft.com/office/drawing/2014/main" val="1791861391"/>
                    </a:ext>
                  </a:extLst>
                </a:gridCol>
                <a:gridCol w="678099">
                  <a:extLst>
                    <a:ext uri="{9D8B030D-6E8A-4147-A177-3AD203B41FA5}">
                      <a16:colId xmlns:a16="http://schemas.microsoft.com/office/drawing/2014/main" val="453948208"/>
                    </a:ext>
                  </a:extLst>
                </a:gridCol>
                <a:gridCol w="678099">
                  <a:extLst>
                    <a:ext uri="{9D8B030D-6E8A-4147-A177-3AD203B41FA5}">
                      <a16:colId xmlns:a16="http://schemas.microsoft.com/office/drawing/2014/main" val="2726097528"/>
                    </a:ext>
                  </a:extLst>
                </a:gridCol>
                <a:gridCol w="678099">
                  <a:extLst>
                    <a:ext uri="{9D8B030D-6E8A-4147-A177-3AD203B41FA5}">
                      <a16:colId xmlns:a16="http://schemas.microsoft.com/office/drawing/2014/main" val="2521870710"/>
                    </a:ext>
                  </a:extLst>
                </a:gridCol>
                <a:gridCol w="678099">
                  <a:extLst>
                    <a:ext uri="{9D8B030D-6E8A-4147-A177-3AD203B41FA5}">
                      <a16:colId xmlns:a16="http://schemas.microsoft.com/office/drawing/2014/main" val="1065804536"/>
                    </a:ext>
                  </a:extLst>
                </a:gridCol>
                <a:gridCol w="678099">
                  <a:extLst>
                    <a:ext uri="{9D8B030D-6E8A-4147-A177-3AD203B41FA5}">
                      <a16:colId xmlns:a16="http://schemas.microsoft.com/office/drawing/2014/main" val="3606666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u="none" strike="noStrike" dirty="0">
                          <a:effectLst/>
                        </a:rPr>
                        <a:t>2031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u="none" strike="noStrike" dirty="0">
                          <a:effectLst/>
                        </a:rPr>
                        <a:t>2032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u="none" strike="noStrike" dirty="0">
                          <a:effectLst/>
                        </a:rPr>
                        <a:t>2033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u="none" strike="noStrike" dirty="0">
                          <a:effectLst/>
                        </a:rPr>
                        <a:t>2034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u="none" strike="noStrike" dirty="0">
                          <a:effectLst/>
                        </a:rPr>
                        <a:t>2035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u="none" strike="noStrike" dirty="0">
                          <a:effectLst/>
                        </a:rPr>
                        <a:t>2036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u="none" strike="noStrike" dirty="0">
                          <a:effectLst/>
                        </a:rPr>
                        <a:t>2037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u="none" strike="noStrike" dirty="0">
                          <a:effectLst/>
                        </a:rPr>
                        <a:t>2038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u="none" strike="noStrike" dirty="0">
                          <a:effectLst/>
                        </a:rPr>
                        <a:t>2039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u="none" strike="noStrike" dirty="0">
                          <a:effectLst/>
                        </a:rPr>
                        <a:t>2040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801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 dirty="0">
                          <a:effectLst/>
                        </a:rPr>
                        <a:t>67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 dirty="0">
                          <a:effectLst/>
                        </a:rPr>
                        <a:t>70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 dirty="0">
                          <a:effectLst/>
                        </a:rPr>
                        <a:t>72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 dirty="0">
                          <a:effectLst/>
                        </a:rPr>
                        <a:t>74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 dirty="0">
                          <a:effectLst/>
                        </a:rPr>
                        <a:t>77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 dirty="0">
                          <a:effectLst/>
                        </a:rPr>
                        <a:t>79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 dirty="0">
                          <a:effectLst/>
                        </a:rPr>
                        <a:t>81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 dirty="0"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i="0" u="none" strike="noStrike" dirty="0"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 dirty="0">
                          <a:effectLst/>
                        </a:rPr>
                        <a:t>88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799073"/>
                  </a:ext>
                </a:extLst>
              </a:tr>
            </a:tbl>
          </a:graphicData>
        </a:graphic>
      </p:graphicFrame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45CFE13-84E1-441F-B19B-2E835B523FF4}"/>
              </a:ext>
            </a:extLst>
          </p:cNvPr>
          <p:cNvCxnSpPr/>
          <p:nvPr/>
        </p:nvCxnSpPr>
        <p:spPr>
          <a:xfrm>
            <a:off x="4716016" y="2132856"/>
            <a:ext cx="0" cy="25922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99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0951A3F-18B7-4A8F-BE3D-99BE02BF53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150" y="836712"/>
            <a:ext cx="8136904" cy="5616624"/>
          </a:xfrm>
        </p:spPr>
        <p:txBody>
          <a:bodyPr/>
          <a:lstStyle/>
          <a:p>
            <a:pPr marL="0" indent="0"/>
            <a:r>
              <a:rPr lang="de-DE" sz="22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Gesetz über ein nationales Emissionshandelssystem für Brennstoffemissionen (BEHG) (12. Dezember 2019)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tx1"/>
                </a:solidFill>
              </a:rPr>
              <a:t>Zertifikatehandel</a:t>
            </a:r>
            <a:r>
              <a:rPr lang="de-DE" sz="2400" dirty="0">
                <a:solidFill>
                  <a:schemeClr val="tx1"/>
                </a:solidFill>
              </a:rPr>
              <a:t> für Brennstoffemissionen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National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Für Sektoren Wärme, Verkehr (ohne Luftverkehr), Gebäude, Energie- und Industrieanlagen außerhalb des EU-Emissionshandels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Setzt einen CO2-Preis fest, beginnend ab 1. Jan. 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Für Emissionen aus fossilen Energieträgern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/>
                </a:solidFill>
              </a:rPr>
              <a:t>Heizöl, Flüssiggas, Erdgas, Benzin, Diesel: </a:t>
            </a:r>
            <a:r>
              <a:rPr lang="de-DE" sz="2200" dirty="0">
                <a:solidFill>
                  <a:srgbClr val="C00000"/>
                </a:solidFill>
              </a:rPr>
              <a:t>ab 1. Jan. 2021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/>
                </a:solidFill>
              </a:rPr>
              <a:t>Kohle: 					  </a:t>
            </a:r>
            <a:r>
              <a:rPr lang="de-DE" sz="2200" dirty="0">
                <a:solidFill>
                  <a:srgbClr val="C00000"/>
                </a:solidFill>
              </a:rPr>
              <a:t>ab 1. Jan.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Verantwortlich: Inverkehrbringer, nicht die Verbraucher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4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C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A3213FB-902E-4717-A2D1-1ED1E6A5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986"/>
            <a:ext cx="6840000" cy="509794"/>
          </a:xfrm>
        </p:spPr>
        <p:txBody>
          <a:bodyPr/>
          <a:lstStyle/>
          <a:p>
            <a:r>
              <a:rPr lang="de-DE" sz="2800" dirty="0">
                <a:solidFill>
                  <a:srgbClr val="005F1E"/>
                </a:solidFill>
              </a:rPr>
              <a:t>Klima/BEHG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B043F7-97DD-4F77-82AB-DBB97BFC08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00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0951A3F-18B7-4A8F-BE3D-99BE02BF53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150" y="836712"/>
            <a:ext cx="8136904" cy="5616624"/>
          </a:xfrm>
        </p:spPr>
        <p:txBody>
          <a:bodyPr/>
          <a:lstStyle/>
          <a:p>
            <a:pPr marL="0" indent="0"/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Gesetz zur Änderung des Brennstoffemissionshandelsgesetz (BEHG) </a:t>
            </a:r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(Beschluss BT 8.10.; BR 9.10.; BGBL 9.11.2020)</a:t>
            </a:r>
          </a:p>
          <a:p>
            <a:pPr marL="0" indent="0"/>
            <a:endParaRPr lang="de-DE" sz="1800" dirty="0">
              <a:solidFill>
                <a:schemeClr val="tx2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C00000"/>
                </a:solidFill>
              </a:rPr>
              <a:t>Erhöhung der CO2-Preise zur Erreichung der Klima- und Energieziele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C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A3213FB-902E-4717-A2D1-1ED1E6A5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986"/>
            <a:ext cx="6840000" cy="509794"/>
          </a:xfrm>
        </p:spPr>
        <p:txBody>
          <a:bodyPr/>
          <a:lstStyle/>
          <a:p>
            <a:r>
              <a:rPr lang="de-DE" sz="2800" dirty="0">
                <a:solidFill>
                  <a:srgbClr val="005F1E"/>
                </a:solidFill>
              </a:rPr>
              <a:t>CO2-Bepreisung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B043F7-97DD-4F77-82AB-DBB97BFC08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950D778-0BB2-497F-B9B3-F97474C99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89708"/>
            <a:ext cx="4206605" cy="548688"/>
          </a:xfrm>
          <a:prstGeom prst="rect">
            <a:avLst/>
          </a:prstGeom>
        </p:spPr>
      </p:pic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DA61C394-6263-47EC-890F-545ECD47C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17256"/>
              </p:ext>
            </p:extLst>
          </p:nvPr>
        </p:nvGraphicFramePr>
        <p:xfrm>
          <a:off x="858926" y="2875003"/>
          <a:ext cx="7313474" cy="3535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841">
                  <a:extLst>
                    <a:ext uri="{9D8B030D-6E8A-4147-A177-3AD203B41FA5}">
                      <a16:colId xmlns:a16="http://schemas.microsoft.com/office/drawing/2014/main" val="2324015240"/>
                    </a:ext>
                  </a:extLst>
                </a:gridCol>
                <a:gridCol w="4771633">
                  <a:extLst>
                    <a:ext uri="{9D8B030D-6E8A-4147-A177-3AD203B41FA5}">
                      <a16:colId xmlns:a16="http://schemas.microsoft.com/office/drawing/2014/main" val="2618610068"/>
                    </a:ext>
                  </a:extLst>
                </a:gridCol>
              </a:tblGrid>
              <a:tr h="500661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ÄnderungsG</a:t>
                      </a:r>
                      <a:r>
                        <a:rPr lang="de-DE" dirty="0"/>
                        <a:t> BEHG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52993"/>
                  </a:ext>
                </a:extLst>
              </a:tr>
              <a:tr h="50572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rgbClr val="C00000"/>
                          </a:solidFill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482832"/>
                  </a:ext>
                </a:extLst>
              </a:tr>
              <a:tr h="50572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rgbClr val="C00000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679790"/>
                  </a:ext>
                </a:extLst>
              </a:tr>
              <a:tr h="50572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rgbClr val="C00000"/>
                          </a:solidFill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508004"/>
                  </a:ext>
                </a:extLst>
              </a:tr>
              <a:tr h="50572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rgbClr val="C00000"/>
                          </a:solidFill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018214"/>
                  </a:ext>
                </a:extLst>
              </a:tr>
              <a:tr h="50572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rgbClr val="C00000"/>
                          </a:solidFill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442408"/>
                  </a:ext>
                </a:extLst>
              </a:tr>
              <a:tr h="50572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rgbClr val="C00000"/>
                          </a:solidFill>
                        </a:rPr>
                        <a:t>55 - 65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2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32422"/>
      </p:ext>
    </p:extLst>
  </p:cSld>
  <p:clrMapOvr>
    <a:masterClrMapping/>
  </p:clrMapOvr>
</p:sld>
</file>

<file path=ppt/theme/theme1.xml><?xml version="1.0" encoding="utf-8"?>
<a:theme xmlns:a="http://schemas.openxmlformats.org/drawingml/2006/main" name="Zentralverband Gartenbau e.V. (ZVG)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946</Words>
  <Application>Microsoft Office PowerPoint</Application>
  <PresentationFormat>Bildschirmpräsentation (4:3)</PresentationFormat>
  <Paragraphs>351</Paragraphs>
  <Slides>18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Arial</vt:lpstr>
      <vt:lpstr>Calibri</vt:lpstr>
      <vt:lpstr>Copperplate Gothic Bold</vt:lpstr>
      <vt:lpstr>Frutiger 55 Roman</vt:lpstr>
      <vt:lpstr>Source Sans Pro</vt:lpstr>
      <vt:lpstr>Source Sans Pro Semibold</vt:lpstr>
      <vt:lpstr>Symbol</vt:lpstr>
      <vt:lpstr>Wingdings</vt:lpstr>
      <vt:lpstr>Zentralverband Gartenbau e.V. (ZVG)</vt:lpstr>
      <vt:lpstr>PowerPoint-Präsentation</vt:lpstr>
      <vt:lpstr>PowerPoint-Präsentation</vt:lpstr>
      <vt:lpstr>Klimaschutz </vt:lpstr>
      <vt:lpstr>Klimaschutzprogramm 2030  Landwirtschaft (v. 8.10.2019)</vt:lpstr>
      <vt:lpstr>Klimaschutzprogramm 2030  Landwirtschaft (v. 8.10.2019)</vt:lpstr>
      <vt:lpstr>Klima/CO2</vt:lpstr>
      <vt:lpstr>Klima/CO2</vt:lpstr>
      <vt:lpstr>Klima/BEHG</vt:lpstr>
      <vt:lpstr>CO2-Bepreisung</vt:lpstr>
      <vt:lpstr>CO2-Bepreisung</vt:lpstr>
      <vt:lpstr>CO2-Bepreisung</vt:lpstr>
      <vt:lpstr>Klima/CO2 - Alternativen</vt:lpstr>
      <vt:lpstr>Klima/CO2 - Alternativen</vt:lpstr>
      <vt:lpstr>Klima/CO2 - Alternativen</vt:lpstr>
      <vt:lpstr>Klima/CO2 - Alternativen</vt:lpstr>
      <vt:lpstr>Klima/CO2 –  Maßnahmen Energieeffizienz</vt:lpstr>
      <vt:lpstr>Klima/CO2 –  Maßnahmen Energieeffizienz</vt:lpstr>
      <vt:lpstr>PowerPoint-Präsentation</vt:lpstr>
    </vt:vector>
  </TitlesOfParts>
  <Company>ZVG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Tania Beilfuss</dc:creator>
  <cp:lastModifiedBy>Herr Dr. Brinkjans</cp:lastModifiedBy>
  <cp:revision>1214</cp:revision>
  <cp:lastPrinted>2020-12-07T05:54:54Z</cp:lastPrinted>
  <dcterms:created xsi:type="dcterms:W3CDTF">2014-08-28T10:16:49Z</dcterms:created>
  <dcterms:modified xsi:type="dcterms:W3CDTF">2021-06-07T12:42:56Z</dcterms:modified>
</cp:coreProperties>
</file>